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64" r:id="rId2"/>
    <p:sldId id="278" r:id="rId3"/>
    <p:sldId id="267" r:id="rId4"/>
    <p:sldId id="268" r:id="rId5"/>
    <p:sldId id="276" r:id="rId6"/>
    <p:sldId id="269" r:id="rId7"/>
    <p:sldId id="270" r:id="rId8"/>
    <p:sldId id="271" r:id="rId9"/>
    <p:sldId id="277" r:id="rId10"/>
    <p:sldId id="272" r:id="rId11"/>
    <p:sldId id="273" r:id="rId12"/>
    <p:sldId id="274" r:id="rId13"/>
  </p:sldIdLst>
  <p:sldSz cx="9144000" cy="6858000" type="screen4x3"/>
  <p:notesSz cx="6797675" cy="9926638"/>
  <p:embeddedFontLst>
    <p:embeddedFont>
      <p:font typeface="Calibri" panose="020F0502020204030204" pitchFamily="34" charset="0"/>
      <p:regular r:id="rId16"/>
      <p:bold r:id="rId17"/>
      <p:italic r:id="rId18"/>
      <p:boldItalic r:id="rId19"/>
    </p:embeddedFont>
    <p:embeddedFont>
      <p:font typeface="Sassoon Primary" charset="0"/>
      <p:regular r:id="rId20"/>
    </p:embeddedFont>
    <p:embeddedFont>
      <p:font typeface="Twinkl" panose="020B060402020202020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63"/>
    <a:srgbClr val="B9D36E"/>
    <a:srgbClr val="47B1E5"/>
    <a:srgbClr val="B0DEFA"/>
    <a:srgbClr val="86DAFF"/>
    <a:srgbClr val="ACDDFC"/>
    <a:srgbClr val="18A0DB"/>
    <a:srgbClr val="BC0105"/>
    <a:srgbClr val="4DB1E3"/>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7" autoAdjust="0"/>
    <p:restoredTop sz="94660"/>
  </p:normalViewPr>
  <p:slideViewPr>
    <p:cSldViewPr snapToGrid="0" showGuides="1">
      <p:cViewPr varScale="1">
        <p:scale>
          <a:sx n="76" d="100"/>
          <a:sy n="76" d="100"/>
        </p:scale>
        <p:origin x="1350" y="96"/>
      </p:cViewPr>
      <p:guideLst>
        <p:guide orient="horz" pos="2160"/>
        <p:guide pos="2903"/>
        <p:guide pos="340"/>
        <p:guide orient="horz" pos="3974"/>
        <p:guide pos="5420"/>
        <p:guide orient="horz" pos="346"/>
        <p:guide pos="476"/>
        <p:guide orient="horz" pos="459"/>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B34F151-63AC-41CE-96F5-7702E930870C}" type="datetimeFigureOut">
              <a:rPr lang="en-GB" smtClean="0"/>
              <a:t>16/11/2023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D02C5D1-7818-41B5-ABAD-5E4B38A5388F}" type="datetimeFigureOut">
              <a:rPr lang="en-GB" smtClean="0"/>
              <a:t>16/11/2023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home-key-stage-1-subjects/ict/safer-internet-day-computing-subjects-key-stage-1"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home-key-stage-1-subjects/ict/safer-internet-day-computing-subjects-key-stage-1"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hlinkClick r:id="rId3"/>
            <a:extLst>
              <a:ext uri="{FF2B5EF4-FFF2-40B4-BE49-F238E27FC236}">
                <a16:creationId xmlns:a16="http://schemas.microsoft.com/office/drawing/2014/main" id="{464C1ABD-AD8B-A7DF-8686-6531DD869054}"/>
              </a:ext>
            </a:extLst>
          </p:cNvPr>
          <p:cNvSpPr/>
          <p:nvPr userDrawn="1"/>
        </p:nvSpPr>
        <p:spPr>
          <a:xfrm>
            <a:off x="170120" y="5837274"/>
            <a:ext cx="1435395" cy="1020726"/>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5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hasCustomPrompt="1"/>
          </p:nvPr>
        </p:nvSpPr>
        <p:spPr>
          <a:xfrm>
            <a:off x="457198" y="478895"/>
            <a:ext cx="8220075" cy="994306"/>
          </a:xfrm>
        </p:spPr>
        <p:txBody>
          <a:bodyPr>
            <a:noAutofit/>
          </a:bodyPr>
          <a:lstStyle>
            <a:lvl1pPr algn="ctr">
              <a:defRPr>
                <a:latin typeface="+mn-lt"/>
              </a:defRPr>
            </a:lvl1pPr>
          </a:lstStyle>
          <a:p>
            <a:r>
              <a:rPr lang="en-GB" dirty="0"/>
              <a:t>What do you use the Internet for?</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
        <p:nvSpPr>
          <p:cNvPr id="6" name="Content Placeholder 15">
            <a:extLst>
              <a:ext uri="{FF2B5EF4-FFF2-40B4-BE49-F238E27FC236}">
                <a16:creationId xmlns:a16="http://schemas.microsoft.com/office/drawing/2014/main" id="{8100BB86-9365-61FB-4251-BEB6F5FD8667}"/>
              </a:ext>
            </a:extLst>
          </p:cNvPr>
          <p:cNvSpPr txBox="1">
            <a:spLocks/>
          </p:cNvSpPr>
          <p:nvPr userDrawn="1"/>
        </p:nvSpPr>
        <p:spPr>
          <a:xfrm>
            <a:off x="628650" y="11427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hlinkClick r:id="rId3"/>
            <a:extLst>
              <a:ext uri="{FF2B5EF4-FFF2-40B4-BE49-F238E27FC236}">
                <a16:creationId xmlns:a16="http://schemas.microsoft.com/office/drawing/2014/main" id="{D3FC5CFC-7996-AAC2-BF70-320CAD3D85B5}"/>
              </a:ext>
            </a:extLst>
          </p:cNvPr>
          <p:cNvSpPr/>
          <p:nvPr userDrawn="1"/>
        </p:nvSpPr>
        <p:spPr>
          <a:xfrm>
            <a:off x="170120" y="5837274"/>
            <a:ext cx="1435395" cy="1020726"/>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54130D-2F9B-118E-ED3A-F30DA0746E8F}"/>
              </a:ext>
            </a:extLst>
          </p:cNvPr>
          <p:cNvGrpSpPr/>
          <p:nvPr/>
        </p:nvGrpSpPr>
        <p:grpSpPr>
          <a:xfrm>
            <a:off x="4416888" y="2916027"/>
            <a:ext cx="3971462" cy="3330745"/>
            <a:chOff x="4416888" y="2916027"/>
            <a:chExt cx="3971462" cy="3330745"/>
          </a:xfrm>
        </p:grpSpPr>
        <p:sp>
          <p:nvSpPr>
            <p:cNvPr id="9" name="Oval 8">
              <a:extLst>
                <a:ext uri="{FF2B5EF4-FFF2-40B4-BE49-F238E27FC236}">
                  <a16:creationId xmlns:a16="http://schemas.microsoft.com/office/drawing/2014/main" id="{47A53E60-13B2-F5EC-029B-0AC7A7570700}"/>
                </a:ext>
              </a:extLst>
            </p:cNvPr>
            <p:cNvSpPr/>
            <p:nvPr/>
          </p:nvSpPr>
          <p:spPr>
            <a:xfrm>
              <a:off x="4902493" y="2916027"/>
              <a:ext cx="3330745" cy="333074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6888" y="3414907"/>
              <a:ext cx="3971462" cy="2704288"/>
            </a:xfrm>
            <a:prstGeom prst="rect">
              <a:avLst/>
            </a:prstGeom>
          </p:spPr>
        </p:pic>
      </p:grpSp>
      <p:sp>
        <p:nvSpPr>
          <p:cNvPr id="2" name="Rectangle 1">
            <a:extLst>
              <a:ext uri="{FF2B5EF4-FFF2-40B4-BE49-F238E27FC236}">
                <a16:creationId xmlns:a16="http://schemas.microsoft.com/office/drawing/2014/main" id="{F5D9CE0B-69E4-14DE-E02E-8062421479D1}"/>
              </a:ext>
            </a:extLst>
          </p:cNvPr>
          <p:cNvSpPr/>
          <p:nvPr/>
        </p:nvSpPr>
        <p:spPr>
          <a:xfrm>
            <a:off x="-308345" y="279093"/>
            <a:ext cx="9664995" cy="2368313"/>
          </a:xfrm>
          <a:prstGeom prst="rect">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6" name="Title 1">
            <a:extLst>
              <a:ext uri="{FF2B5EF4-FFF2-40B4-BE49-F238E27FC236}">
                <a16:creationId xmlns:a16="http://schemas.microsoft.com/office/drawing/2014/main" id="{23548BCC-5989-F2AD-F80B-2CDA93E0633C}"/>
              </a:ext>
            </a:extLst>
          </p:cNvPr>
          <p:cNvSpPr txBox="1">
            <a:spLocks/>
          </p:cNvSpPr>
          <p:nvPr/>
        </p:nvSpPr>
        <p:spPr>
          <a:xfrm>
            <a:off x="707802" y="543121"/>
            <a:ext cx="7632700" cy="1840255"/>
          </a:xfrm>
          <a:prstGeom prst="roundRect">
            <a:avLst>
              <a:gd name="adj" fmla="val 9641"/>
            </a:avLst>
          </a:prstGeom>
          <a:noFill/>
          <a:ln w="25400">
            <a:noFill/>
          </a:ln>
          <a:effectLst>
            <a:outerShdw dist="25400" algn="l" rotWithShape="0">
              <a:schemeClr val="bg1"/>
            </a:outerShdw>
          </a:effectLst>
        </p:spPr>
        <p:txBody>
          <a:bodyPr vert="horz" lIns="252000" tIns="252000" rIns="252000" bIns="252000" rtlCol="0" anchor="ctr" anchorCtr="1">
            <a:noAutofit/>
          </a:bodyPr>
          <a:lstStyle>
            <a:lvl1pPr algn="ctr"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6000" dirty="0">
                <a:solidFill>
                  <a:schemeClr val="tx1"/>
                </a:solidFill>
                <a:latin typeface="Sassoon Primary" pitchFamily="50" charset="0"/>
              </a:rPr>
              <a:t>E-Safety Team assembly</a:t>
            </a:r>
            <a:endParaRPr lang="en-US" sz="6000" dirty="0">
              <a:solidFill>
                <a:schemeClr val="tx1"/>
              </a:solidFill>
              <a:latin typeface="Sassoon Primary" pitchFamily="50" charset="0"/>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650" y="1869712"/>
            <a:ext cx="7632700" cy="1049106"/>
          </a:xfrm>
          <a:prstGeom prst="rect">
            <a:avLst/>
          </a:prstGeom>
          <a:noFill/>
          <a:ln w="28575">
            <a:solidFill>
              <a:srgbClr val="47B1E5"/>
            </a:solidFill>
          </a:ln>
        </p:spPr>
        <p:txBody>
          <a:bodyPr wrap="square" lIns="108000" tIns="108000" rIns="108000" bIns="108000" rtlCol="0">
            <a:spAutoFit/>
          </a:bodyPr>
          <a:lstStyle/>
          <a:p>
            <a:pPr lvl="0"/>
            <a:r>
              <a:rPr lang="en-GB" dirty="0">
                <a:solidFill>
                  <a:schemeClr val="dk1"/>
                </a:solidFill>
                <a:ea typeface="Arial"/>
                <a:cs typeface="Arial"/>
                <a:sym typeface="Arial"/>
              </a:rPr>
              <a:t>The most important thing to remember is, if you see something that upsets you, tell an adult you trust right away. It might be a grown-up you live with or a teacher at school.</a:t>
            </a:r>
            <a:endParaRPr lang="en-GB" dirty="0"/>
          </a:p>
        </p:txBody>
      </p:sp>
      <p:sp>
        <p:nvSpPr>
          <p:cNvPr id="5" name="TextBox 4"/>
          <p:cNvSpPr txBox="1"/>
          <p:nvPr/>
        </p:nvSpPr>
        <p:spPr>
          <a:xfrm>
            <a:off x="755648" y="3108026"/>
            <a:ext cx="4422407" cy="2434101"/>
          </a:xfrm>
          <a:prstGeom prst="rect">
            <a:avLst/>
          </a:prstGeom>
          <a:noFill/>
          <a:ln w="28575">
            <a:solidFill>
              <a:srgbClr val="FFE863"/>
            </a:solidFill>
          </a:ln>
        </p:spPr>
        <p:txBody>
          <a:bodyPr wrap="square" lIns="108000" tIns="108000" rIns="180000" bIns="108000" rtlCol="0">
            <a:spAutoFit/>
          </a:bodyPr>
          <a:lstStyle/>
          <a:p>
            <a:pPr marL="377825" indent="-200025">
              <a:buClr>
                <a:srgbClr val="47B1E5"/>
              </a:buClr>
              <a:buSzPct val="130000"/>
              <a:buFont typeface="Arial" panose="020B0604020202020204" pitchFamily="34" charset="0"/>
              <a:buChar char="•"/>
              <a:defRPr/>
            </a:pPr>
            <a:r>
              <a:rPr lang="en-GB" dirty="0"/>
              <a:t>They can help you to report the thing you saw. </a:t>
            </a:r>
          </a:p>
          <a:p>
            <a:pPr marL="377825" indent="-200025">
              <a:buClr>
                <a:srgbClr val="47B1E5"/>
              </a:buClr>
              <a:buSzPct val="130000"/>
              <a:buFont typeface="Arial" panose="020B0604020202020204" pitchFamily="34" charset="0"/>
              <a:buChar char="•"/>
              <a:defRPr/>
            </a:pPr>
            <a:endParaRPr lang="en-GB" dirty="0"/>
          </a:p>
          <a:p>
            <a:pPr marL="377825" lvl="0" indent="-200025">
              <a:buClr>
                <a:srgbClr val="47B1E5"/>
              </a:buClr>
              <a:buSzPct val="130000"/>
              <a:buFont typeface="Arial"/>
              <a:buChar char="•"/>
            </a:pPr>
            <a:r>
              <a:rPr lang="en-GB" dirty="0">
                <a:solidFill>
                  <a:schemeClr val="dk1"/>
                </a:solidFill>
                <a:ea typeface="Arial"/>
                <a:cs typeface="Arial"/>
                <a:sym typeface="Arial"/>
              </a:rPr>
              <a:t>They can talk to you help you feel safe.</a:t>
            </a:r>
            <a:endParaRPr lang="en-GB" dirty="0"/>
          </a:p>
          <a:p>
            <a:pPr marL="177800">
              <a:buClr>
                <a:srgbClr val="47B1E5"/>
              </a:buClr>
              <a:buSzPct val="130000"/>
              <a:defRPr/>
            </a:pPr>
            <a:endParaRPr lang="en-GB" dirty="0"/>
          </a:p>
          <a:p>
            <a:pPr marL="377825" lvl="0" indent="-200025">
              <a:buClr>
                <a:srgbClr val="47B1E5"/>
              </a:buClr>
              <a:buSzPct val="130000"/>
              <a:buFont typeface="Arial"/>
              <a:buChar char="•"/>
            </a:pPr>
            <a:r>
              <a:rPr lang="en-GB" dirty="0">
                <a:solidFill>
                  <a:schemeClr val="dk1"/>
                </a:solidFill>
                <a:ea typeface="Arial"/>
                <a:cs typeface="Arial"/>
                <a:sym typeface="Arial"/>
              </a:rPr>
              <a:t>They can help to stop the bullies hurting other people too.</a:t>
            </a:r>
            <a:endParaRPr lang="en-GB" dirty="0"/>
          </a:p>
        </p:txBody>
      </p:sp>
      <p:pic>
        <p:nvPicPr>
          <p:cNvPr id="7" name="Picture 6">
            <a:extLst>
              <a:ext uri="{FF2B5EF4-FFF2-40B4-BE49-F238E27FC236}">
                <a16:creationId xmlns:a16="http://schemas.microsoft.com/office/drawing/2014/main" id="{5C6DF18F-5A31-46BF-8A11-DE88D8E7C3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29688" y="2705258"/>
            <a:ext cx="3758661" cy="2836869"/>
          </a:xfrm>
          <a:prstGeom prst="rect">
            <a:avLst/>
          </a:prstGeom>
        </p:spPr>
      </p:pic>
      <p:sp>
        <p:nvSpPr>
          <p:cNvPr id="4" name="Rectangle 3">
            <a:extLst>
              <a:ext uri="{FF2B5EF4-FFF2-40B4-BE49-F238E27FC236}">
                <a16:creationId xmlns:a16="http://schemas.microsoft.com/office/drawing/2014/main" id="{8F7C6461-8F42-25C1-95D6-D5C6276BCBB0}"/>
              </a:ext>
            </a:extLst>
          </p:cNvPr>
          <p:cNvSpPr/>
          <p:nvPr/>
        </p:nvSpPr>
        <p:spPr>
          <a:xfrm>
            <a:off x="-308345" y="279093"/>
            <a:ext cx="9664995" cy="1318437"/>
          </a:xfrm>
          <a:prstGeom prst="rect">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8" name="Title 1">
            <a:extLst>
              <a:ext uri="{FF2B5EF4-FFF2-40B4-BE49-F238E27FC236}">
                <a16:creationId xmlns:a16="http://schemas.microsoft.com/office/drawing/2014/main" id="{63444F01-2079-6DC6-B13C-FB95D493CF38}"/>
              </a:ext>
            </a:extLst>
          </p:cNvPr>
          <p:cNvSpPr txBox="1">
            <a:spLocks/>
          </p:cNvSpPr>
          <p:nvPr/>
        </p:nvSpPr>
        <p:spPr>
          <a:xfrm>
            <a:off x="755651" y="563310"/>
            <a:ext cx="7632700" cy="825019"/>
          </a:xfrm>
          <a:prstGeom prst="roundRect">
            <a:avLst>
              <a:gd name="adj" fmla="val 9641"/>
            </a:avLst>
          </a:prstGeom>
          <a:noFill/>
          <a:ln w="25400">
            <a:noFill/>
          </a:ln>
          <a:effectLst>
            <a:outerShdw dist="25400" algn="l" rotWithShape="0">
              <a:schemeClr val="bg1"/>
            </a:outerShdw>
          </a:effectLst>
        </p:spPr>
        <p:txBody>
          <a:bodyPr vert="horz" lIns="252000" tIns="252000" rIns="252000" bIns="252000" rtlCol="0" anchor="ctr" anchorCtr="1">
            <a:noAutofit/>
          </a:bodyPr>
          <a:lstStyle>
            <a:lvl1pPr algn="ctr"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latin typeface="+mn-lt"/>
              </a:rPr>
              <a:t>What If You See Something Upsetting Online?</a:t>
            </a:r>
            <a:endParaRPr lang="en-US" sz="3600" dirty="0">
              <a:solidFill>
                <a:schemeClr val="tx1"/>
              </a:solidFill>
              <a:latin typeface="+mn-lt"/>
            </a:endParaRPr>
          </a:p>
        </p:txBody>
      </p:sp>
      <p:sp>
        <p:nvSpPr>
          <p:cNvPr id="11" name="Rectangle: Rounded Corners 7">
            <a:extLst>
              <a:ext uri="{FF2B5EF4-FFF2-40B4-BE49-F238E27FC236}">
                <a16:creationId xmlns:a16="http://schemas.microsoft.com/office/drawing/2014/main" id="{7B1B8946-4F0E-173F-4148-16359908BAF8}"/>
              </a:ext>
            </a:extLst>
          </p:cNvPr>
          <p:cNvSpPr/>
          <p:nvPr/>
        </p:nvSpPr>
        <p:spPr>
          <a:xfrm>
            <a:off x="755649" y="5731334"/>
            <a:ext cx="7632700" cy="547779"/>
          </a:xfrm>
          <a:prstGeom prst="roundRect">
            <a:avLst>
              <a:gd name="adj" fmla="val 21657"/>
            </a:avLst>
          </a:prstGeom>
          <a:solidFill>
            <a:srgbClr val="86DAFF"/>
          </a:solidFill>
          <a:ln>
            <a:noFill/>
          </a:ln>
          <a:effectLst>
            <a:outerShdw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gn="ctr">
              <a:buClr>
                <a:schemeClr val="dk1"/>
              </a:buClr>
              <a:buSzPts val="1800"/>
            </a:pPr>
            <a:r>
              <a:rPr lang="en-GB" dirty="0">
                <a:solidFill>
                  <a:schemeClr val="dk1"/>
                </a:solidFill>
                <a:ea typeface="Arial"/>
                <a:cs typeface="Arial"/>
                <a:sym typeface="Arial"/>
              </a:rPr>
              <a:t>No one has the right to hurt or upset anyone else, even online!</a:t>
            </a:r>
            <a:endParaRPr lang="en-GB" dirty="0"/>
          </a:p>
        </p:txBody>
      </p:sp>
      <p:sp>
        <p:nvSpPr>
          <p:cNvPr id="9" name="TextBox 8"/>
          <p:cNvSpPr txBox="1"/>
          <p:nvPr/>
        </p:nvSpPr>
        <p:spPr>
          <a:xfrm>
            <a:off x="879364" y="6398831"/>
            <a:ext cx="635110" cy="369332"/>
          </a:xfrm>
          <a:prstGeom prst="rect">
            <a:avLst/>
          </a:prstGeom>
          <a:noFill/>
        </p:spPr>
        <p:txBody>
          <a:bodyPr wrap="none" rtlCol="0">
            <a:spAutoFit/>
          </a:bodyPr>
          <a:lstStyle/>
          <a:p>
            <a:r>
              <a:rPr lang="en-US" dirty="0"/>
              <a:t>Nico</a:t>
            </a:r>
            <a:endParaRPr lang="en-GB" dirty="0"/>
          </a:p>
        </p:txBody>
      </p:sp>
    </p:spTree>
    <p:extLst>
      <p:ext uri="{BB962C8B-B14F-4D97-AF65-F5344CB8AC3E}">
        <p14:creationId xmlns:p14="http://schemas.microsoft.com/office/powerpoint/2010/main" val="39156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0885" y="2535365"/>
            <a:ext cx="4916267" cy="2693048"/>
          </a:xfrm>
          <a:prstGeom prst="roundRect">
            <a:avLst>
              <a:gd name="adj" fmla="val 10350"/>
            </a:avLst>
          </a:prstGeom>
          <a:solidFill>
            <a:srgbClr val="B0DEFA"/>
          </a:solidFill>
          <a:effectLst>
            <a:outerShdw blurRad="11669" dist="76200" dir="2700000" algn="tl" rotWithShape="0">
              <a:srgbClr val="47B1E5"/>
            </a:outerShdw>
          </a:effectLst>
        </p:spPr>
        <p:txBody>
          <a:bodyPr wrap="square" lIns="108000" tIns="108000" rIns="684000" bIns="108000" rtlCol="0">
            <a:spAutoFit/>
          </a:bodyPr>
          <a:lstStyle/>
          <a:p>
            <a:pPr marL="285750" indent="-285750">
              <a:spcBef>
                <a:spcPct val="0"/>
              </a:spcBef>
              <a:buClr>
                <a:srgbClr val="47B1E5"/>
              </a:buClr>
              <a:buSzPct val="130000"/>
              <a:buFont typeface="Arial" panose="020B0604020202020204" pitchFamily="34" charset="0"/>
              <a:buChar char="•"/>
            </a:pPr>
            <a:r>
              <a:rPr lang="en-GB" altLang="en-US" dirty="0"/>
              <a:t>If you see someone else being bullied online, do not join in or be nasty to the bullies. Tell an adult.</a:t>
            </a:r>
          </a:p>
          <a:p>
            <a:pPr marL="285750" indent="-285750">
              <a:spcBef>
                <a:spcPct val="0"/>
              </a:spcBef>
              <a:buClr>
                <a:srgbClr val="47B1E5"/>
              </a:buClr>
              <a:buSzPct val="130000"/>
              <a:buFont typeface="Arial" panose="020B0604020202020204" pitchFamily="34" charset="0"/>
              <a:buChar char="•"/>
            </a:pPr>
            <a:endParaRPr lang="en-GB" altLang="en-US" dirty="0"/>
          </a:p>
          <a:p>
            <a:pPr marL="285750" indent="-285750">
              <a:spcBef>
                <a:spcPct val="0"/>
              </a:spcBef>
              <a:buClr>
                <a:srgbClr val="47B1E5"/>
              </a:buClr>
              <a:buSzPct val="130000"/>
              <a:buFont typeface="Arial" panose="020B0604020202020204" pitchFamily="34" charset="0"/>
              <a:buChar char="•"/>
            </a:pPr>
            <a:r>
              <a:rPr lang="en-GB" altLang="en-US" dirty="0"/>
              <a:t>Do not write unkind things about other people or use nasty words. You can’t see the person but it will still hurt them!</a:t>
            </a:r>
          </a:p>
        </p:txBody>
      </p:sp>
      <p:pic>
        <p:nvPicPr>
          <p:cNvPr id="6" name="Picture 5">
            <a:extLst>
              <a:ext uri="{FF2B5EF4-FFF2-40B4-BE49-F238E27FC236}">
                <a16:creationId xmlns:a16="http://schemas.microsoft.com/office/drawing/2014/main" id="{3D5B8DA2-9317-4A4F-8E26-55AEC65759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4986670" y="1545600"/>
            <a:ext cx="1843983" cy="5032669"/>
          </a:xfrm>
          <a:prstGeom prst="rect">
            <a:avLst/>
          </a:prstGeom>
        </p:spPr>
      </p:pic>
      <p:pic>
        <p:nvPicPr>
          <p:cNvPr id="8" name="Picture 7">
            <a:extLst>
              <a:ext uri="{FF2B5EF4-FFF2-40B4-BE49-F238E27FC236}">
                <a16:creationId xmlns:a16="http://schemas.microsoft.com/office/drawing/2014/main" id="{1FDBAE2F-1E11-4977-A5A7-9BD3D24F7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30180" y="1876223"/>
            <a:ext cx="1562935" cy="4702046"/>
          </a:xfrm>
          <a:prstGeom prst="rect">
            <a:avLst/>
          </a:prstGeom>
        </p:spPr>
      </p:pic>
      <p:sp>
        <p:nvSpPr>
          <p:cNvPr id="3" name="Rectangle 2">
            <a:extLst>
              <a:ext uri="{FF2B5EF4-FFF2-40B4-BE49-F238E27FC236}">
                <a16:creationId xmlns:a16="http://schemas.microsoft.com/office/drawing/2014/main" id="{387D3975-B018-0A3B-1658-026609C44EB0}"/>
              </a:ext>
            </a:extLst>
          </p:cNvPr>
          <p:cNvSpPr/>
          <p:nvPr/>
        </p:nvSpPr>
        <p:spPr>
          <a:xfrm>
            <a:off x="-308345" y="279093"/>
            <a:ext cx="9664995" cy="994307"/>
          </a:xfrm>
          <a:prstGeom prst="rect">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4" name="Title 1">
            <a:extLst>
              <a:ext uri="{FF2B5EF4-FFF2-40B4-BE49-F238E27FC236}">
                <a16:creationId xmlns:a16="http://schemas.microsoft.com/office/drawing/2014/main" id="{DA393195-334B-FDAA-3F62-2E904808F7BE}"/>
              </a:ext>
            </a:extLst>
          </p:cNvPr>
          <p:cNvSpPr txBox="1">
            <a:spLocks/>
          </p:cNvSpPr>
          <p:nvPr/>
        </p:nvSpPr>
        <p:spPr>
          <a:xfrm>
            <a:off x="750885" y="563311"/>
            <a:ext cx="7853365" cy="441152"/>
          </a:xfrm>
          <a:prstGeom prst="roundRect">
            <a:avLst>
              <a:gd name="adj" fmla="val 9641"/>
            </a:avLst>
          </a:prstGeom>
          <a:noFill/>
          <a:ln w="25400">
            <a:noFill/>
          </a:ln>
          <a:effectLst>
            <a:outerShdw dist="25400" algn="l" rotWithShape="0">
              <a:schemeClr val="bg1"/>
            </a:outerShdw>
          </a:effectLst>
        </p:spPr>
        <p:txBody>
          <a:bodyPr vert="horz" lIns="252000" tIns="252000" rIns="252000" bIns="252000" rtlCol="0" anchor="ctr" anchorCtr="1">
            <a:noAutofit/>
          </a:bodyPr>
          <a:lstStyle>
            <a:lvl1pPr algn="ctr"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solidFill>
                  <a:schemeClr val="tx1"/>
                </a:solidFill>
                <a:latin typeface="+mn-lt"/>
              </a:rPr>
              <a:t>What Should You Do?</a:t>
            </a:r>
            <a:endParaRPr lang="en-US" sz="3600" dirty="0">
              <a:solidFill>
                <a:schemeClr val="tx1"/>
              </a:solidFill>
              <a:latin typeface="+mn-lt"/>
            </a:endParaRPr>
          </a:p>
        </p:txBody>
      </p:sp>
      <p:sp>
        <p:nvSpPr>
          <p:cNvPr id="7" name="TextBox 6"/>
          <p:cNvSpPr txBox="1"/>
          <p:nvPr/>
        </p:nvSpPr>
        <p:spPr>
          <a:xfrm>
            <a:off x="879364" y="6398831"/>
            <a:ext cx="840295" cy="369332"/>
          </a:xfrm>
          <a:prstGeom prst="rect">
            <a:avLst/>
          </a:prstGeom>
          <a:noFill/>
        </p:spPr>
        <p:txBody>
          <a:bodyPr wrap="none" rtlCol="0">
            <a:spAutoFit/>
          </a:bodyPr>
          <a:lstStyle/>
          <a:p>
            <a:r>
              <a:rPr lang="en-US" dirty="0"/>
              <a:t>Daniel</a:t>
            </a:r>
            <a:endParaRPr lang="en-GB" dirty="0"/>
          </a:p>
        </p:txBody>
      </p:sp>
    </p:spTree>
    <p:extLst>
      <p:ext uri="{BB962C8B-B14F-4D97-AF65-F5344CB8AC3E}">
        <p14:creationId xmlns:p14="http://schemas.microsoft.com/office/powerpoint/2010/main" val="15166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p:cNvSpPr/>
          <p:nvPr/>
        </p:nvSpPr>
        <p:spPr>
          <a:xfrm>
            <a:off x="202756" y="1583368"/>
            <a:ext cx="8185593" cy="816910"/>
          </a:xfrm>
          <a:prstGeom prst="roundRect">
            <a:avLst>
              <a:gd name="adj" fmla="val 10472"/>
            </a:avLst>
          </a:prstGeom>
          <a:solidFill>
            <a:srgbClr val="B0DEFA"/>
          </a:solidFill>
          <a:ln>
            <a:noFill/>
          </a:ln>
          <a:effectLst>
            <a:outerShdw blurRad="2101"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b="1" dirty="0">
                <a:solidFill>
                  <a:schemeClr val="tx1"/>
                </a:solidFill>
              </a:rPr>
              <a:t>Stay Safe: </a:t>
            </a:r>
            <a:r>
              <a:rPr lang="en-GB" altLang="en-US" dirty="0">
                <a:solidFill>
                  <a:schemeClr val="tx1"/>
                </a:solidFill>
              </a:rPr>
              <a:t>Never give your name, address or passwords out to anyone online. They may say they are the same age as you but they could be lying.</a:t>
            </a:r>
          </a:p>
        </p:txBody>
      </p:sp>
      <p:sp>
        <p:nvSpPr>
          <p:cNvPr id="23" name="Rectangle: Rounded Corners 22"/>
          <p:cNvSpPr/>
          <p:nvPr/>
        </p:nvSpPr>
        <p:spPr>
          <a:xfrm>
            <a:off x="202756" y="2533880"/>
            <a:ext cx="8185593" cy="1120129"/>
          </a:xfrm>
          <a:prstGeom prst="roundRect">
            <a:avLst>
              <a:gd name="adj" fmla="val 12242"/>
            </a:avLst>
          </a:prstGeom>
          <a:solidFill>
            <a:srgbClr val="FFE863"/>
          </a:solidFill>
          <a:ln>
            <a:noFill/>
          </a:ln>
          <a:effectLst>
            <a:outerShdw blurRad="2101"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b="1" dirty="0">
                <a:solidFill>
                  <a:schemeClr val="tx1"/>
                </a:solidFill>
              </a:rPr>
              <a:t>Meet: </a:t>
            </a:r>
            <a:r>
              <a:rPr lang="en-GB" altLang="en-US" dirty="0">
                <a:solidFill>
                  <a:schemeClr val="tx1"/>
                </a:solidFill>
              </a:rPr>
              <a:t>Never go to meet someone you have made friends with online. If an online friend wants to see you, talk to an adult. Remember that they might not be who they say they are.</a:t>
            </a:r>
            <a:endParaRPr lang="en-GB" altLang="en-US" b="1" dirty="0">
              <a:solidFill>
                <a:schemeClr val="tx1"/>
              </a:solidFill>
            </a:endParaRPr>
          </a:p>
        </p:txBody>
      </p:sp>
      <p:sp>
        <p:nvSpPr>
          <p:cNvPr id="24" name="Rectangle: Rounded Corners 23"/>
          <p:cNvSpPr/>
          <p:nvPr/>
        </p:nvSpPr>
        <p:spPr>
          <a:xfrm>
            <a:off x="202756" y="3787611"/>
            <a:ext cx="8185593" cy="824378"/>
          </a:xfrm>
          <a:prstGeom prst="roundRect">
            <a:avLst>
              <a:gd name="adj" fmla="val 11357"/>
            </a:avLst>
          </a:prstGeom>
          <a:solidFill>
            <a:srgbClr val="B9D36E"/>
          </a:solidFill>
          <a:ln>
            <a:noFill/>
          </a:ln>
          <a:effectLst>
            <a:outerShdw blurRad="2101"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b="1" dirty="0">
                <a:solidFill>
                  <a:schemeClr val="tx1"/>
                </a:solidFill>
              </a:rPr>
              <a:t>Accepting: </a:t>
            </a:r>
            <a:r>
              <a:rPr lang="en-GB" altLang="en-US" dirty="0">
                <a:solidFill>
                  <a:schemeClr val="tx1"/>
                </a:solidFill>
              </a:rPr>
              <a:t>If someone sends you a photo or a file, ask an adult before you open it. It could have a virus. Don’t accept it!</a:t>
            </a:r>
          </a:p>
        </p:txBody>
      </p:sp>
      <p:sp>
        <p:nvSpPr>
          <p:cNvPr id="25" name="Rectangle: Rounded Corners 24"/>
          <p:cNvSpPr/>
          <p:nvPr/>
        </p:nvSpPr>
        <p:spPr>
          <a:xfrm>
            <a:off x="202756" y="4745591"/>
            <a:ext cx="8185593" cy="816910"/>
          </a:xfrm>
          <a:prstGeom prst="roundRect">
            <a:avLst>
              <a:gd name="adj" fmla="val 10472"/>
            </a:avLst>
          </a:prstGeom>
          <a:solidFill>
            <a:srgbClr val="B0DEFA"/>
          </a:solidFill>
          <a:ln>
            <a:noFill/>
          </a:ln>
          <a:effectLst>
            <a:outerShdw blurRad="2101"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b="1" dirty="0">
                <a:solidFill>
                  <a:schemeClr val="tx1"/>
                </a:solidFill>
              </a:rPr>
              <a:t>Reliable: </a:t>
            </a:r>
            <a:r>
              <a:rPr lang="en-GB" altLang="en-US" dirty="0">
                <a:solidFill>
                  <a:schemeClr val="tx1"/>
                </a:solidFill>
              </a:rPr>
              <a:t>Remember that you can’t trust everyone who uses the Internet. </a:t>
            </a:r>
            <a:r>
              <a:rPr lang="en-US" dirty="0">
                <a:solidFill>
                  <a:schemeClr val="tx1"/>
                </a:solidFill>
              </a:rPr>
              <a:t>Not everyone is kind or trustworthy.</a:t>
            </a:r>
          </a:p>
        </p:txBody>
      </p:sp>
      <p:sp>
        <p:nvSpPr>
          <p:cNvPr id="26" name="Rectangle: Rounded Corners 25"/>
          <p:cNvSpPr/>
          <p:nvPr/>
        </p:nvSpPr>
        <p:spPr>
          <a:xfrm>
            <a:off x="202756" y="5696103"/>
            <a:ext cx="8185593" cy="553884"/>
          </a:xfrm>
          <a:prstGeom prst="roundRect">
            <a:avLst>
              <a:gd name="adj" fmla="val 16667"/>
            </a:avLst>
          </a:prstGeom>
          <a:solidFill>
            <a:srgbClr val="FFE863"/>
          </a:solidFill>
          <a:ln>
            <a:noFill/>
          </a:ln>
          <a:effectLst>
            <a:outerShdw blurRad="2101"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b="1" dirty="0">
                <a:solidFill>
                  <a:schemeClr val="tx1"/>
                </a:solidFill>
              </a:rPr>
              <a:t>Tell: </a:t>
            </a:r>
            <a:r>
              <a:rPr lang="en-GB" altLang="en-US" dirty="0">
                <a:solidFill>
                  <a:schemeClr val="tx1"/>
                </a:solidFill>
              </a:rPr>
              <a:t>Tell an adult if something online upsets you or makes you worried.</a:t>
            </a:r>
          </a:p>
        </p:txBody>
      </p:sp>
      <p:sp>
        <p:nvSpPr>
          <p:cNvPr id="3" name="Rectangle 2">
            <a:extLst>
              <a:ext uri="{FF2B5EF4-FFF2-40B4-BE49-F238E27FC236}">
                <a16:creationId xmlns:a16="http://schemas.microsoft.com/office/drawing/2014/main" id="{F9AAB990-CED1-CEC0-F72B-85AED780A1F9}"/>
              </a:ext>
            </a:extLst>
          </p:cNvPr>
          <p:cNvSpPr/>
          <p:nvPr/>
        </p:nvSpPr>
        <p:spPr>
          <a:xfrm>
            <a:off x="-308345" y="279093"/>
            <a:ext cx="9664995" cy="994307"/>
          </a:xfrm>
          <a:prstGeom prst="rect">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4" name="Title 1">
            <a:extLst>
              <a:ext uri="{FF2B5EF4-FFF2-40B4-BE49-F238E27FC236}">
                <a16:creationId xmlns:a16="http://schemas.microsoft.com/office/drawing/2014/main" id="{CD4F9A2B-2E97-59C5-0730-302F06C9868F}"/>
              </a:ext>
            </a:extLst>
          </p:cNvPr>
          <p:cNvSpPr txBox="1">
            <a:spLocks/>
          </p:cNvSpPr>
          <p:nvPr/>
        </p:nvSpPr>
        <p:spPr>
          <a:xfrm>
            <a:off x="750885" y="563311"/>
            <a:ext cx="7853365" cy="441152"/>
          </a:xfrm>
          <a:prstGeom prst="roundRect">
            <a:avLst>
              <a:gd name="adj" fmla="val 9641"/>
            </a:avLst>
          </a:prstGeom>
          <a:noFill/>
          <a:ln w="25400">
            <a:noFill/>
          </a:ln>
          <a:effectLst>
            <a:outerShdw dist="25400" algn="l" rotWithShape="0">
              <a:schemeClr val="bg1"/>
            </a:outerShdw>
          </a:effectLst>
        </p:spPr>
        <p:txBody>
          <a:bodyPr vert="horz" lIns="252000" tIns="252000" rIns="252000" bIns="252000" rtlCol="0" anchor="ctr" anchorCtr="1">
            <a:noAutofit/>
          </a:bodyPr>
          <a:lstStyle>
            <a:lvl1pPr algn="ctr"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latin typeface="+mn-lt"/>
              </a:rPr>
              <a:t>Remember to Be SMART</a:t>
            </a:r>
            <a:endParaRPr lang="en-US" sz="3600" dirty="0">
              <a:solidFill>
                <a:schemeClr val="tx1"/>
              </a:solidFill>
              <a:latin typeface="+mn-lt"/>
            </a:endParaRPr>
          </a:p>
        </p:txBody>
      </p:sp>
      <p:sp>
        <p:nvSpPr>
          <p:cNvPr id="9" name="TextBox 8"/>
          <p:cNvSpPr txBox="1"/>
          <p:nvPr/>
        </p:nvSpPr>
        <p:spPr>
          <a:xfrm>
            <a:off x="879364" y="6398831"/>
            <a:ext cx="3272050" cy="369332"/>
          </a:xfrm>
          <a:prstGeom prst="rect">
            <a:avLst/>
          </a:prstGeom>
          <a:noFill/>
        </p:spPr>
        <p:txBody>
          <a:bodyPr wrap="none" rtlCol="0">
            <a:spAutoFit/>
          </a:bodyPr>
          <a:lstStyle/>
          <a:p>
            <a:r>
              <a:rPr lang="en-US" dirty="0"/>
              <a:t>Lucy/James/Lucy/James/Lucy</a:t>
            </a:r>
            <a:endParaRPr lang="en-GB" dirty="0"/>
          </a:p>
        </p:txBody>
      </p:sp>
    </p:spTree>
    <p:extLst>
      <p:ext uri="{BB962C8B-B14F-4D97-AF65-F5344CB8AC3E}">
        <p14:creationId xmlns:p14="http://schemas.microsoft.com/office/powerpoint/2010/main" val="21670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7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75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55650" y="2855365"/>
            <a:ext cx="3816350" cy="3391407"/>
          </a:xfrm>
          <a:prstGeom prst="roundRect">
            <a:avLst>
              <a:gd name="adj" fmla="val 6578"/>
            </a:avLst>
          </a:prstGeom>
          <a:solidFill>
            <a:srgbClr val="B0DEFA"/>
          </a:solidFill>
          <a:ln>
            <a:noFill/>
          </a:ln>
          <a:effectLst>
            <a:outerShdw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We go online for lots of reasons including:</a:t>
            </a:r>
          </a:p>
          <a:p>
            <a:endParaRPr lang="en-GB" dirty="0">
              <a:solidFill>
                <a:schemeClr val="tx1"/>
              </a:solidFill>
            </a:endParaRPr>
          </a:p>
          <a:p>
            <a:pPr marL="285750" indent="-285750">
              <a:buClr>
                <a:srgbClr val="47B1E5"/>
              </a:buClr>
              <a:buSzPct val="130000"/>
              <a:buFont typeface="Arial" panose="020B0604020202020204" pitchFamily="34" charset="0"/>
              <a:buChar char="•"/>
            </a:pPr>
            <a:r>
              <a:rPr lang="en-GB" dirty="0">
                <a:solidFill>
                  <a:schemeClr val="tx1"/>
                </a:solidFill>
              </a:rPr>
              <a:t>watching TV shows</a:t>
            </a:r>
          </a:p>
          <a:p>
            <a:pPr marL="285750" indent="-285750">
              <a:buClr>
                <a:srgbClr val="47B1E5"/>
              </a:buClr>
              <a:buSzPct val="130000"/>
              <a:buFont typeface="Arial" panose="020B0604020202020204" pitchFamily="34" charset="0"/>
              <a:buChar char="•"/>
            </a:pPr>
            <a:r>
              <a:rPr lang="en-GB" dirty="0">
                <a:solidFill>
                  <a:schemeClr val="tx1"/>
                </a:solidFill>
              </a:rPr>
              <a:t>playing games</a:t>
            </a:r>
          </a:p>
          <a:p>
            <a:pPr marL="285750" indent="-285750">
              <a:buClr>
                <a:srgbClr val="47B1E5"/>
              </a:buClr>
              <a:buSzPct val="130000"/>
              <a:buFont typeface="Arial" panose="020B0604020202020204" pitchFamily="34" charset="0"/>
              <a:buChar char="•"/>
            </a:pPr>
            <a:r>
              <a:rPr lang="en-GB" dirty="0">
                <a:solidFill>
                  <a:schemeClr val="tx1"/>
                </a:solidFill>
              </a:rPr>
              <a:t>watching online videos</a:t>
            </a:r>
          </a:p>
          <a:p>
            <a:pPr marL="285750" indent="-285750">
              <a:buClr>
                <a:srgbClr val="47B1E5"/>
              </a:buClr>
              <a:buSzPct val="130000"/>
              <a:buFont typeface="Arial" panose="020B0604020202020204" pitchFamily="34" charset="0"/>
              <a:buChar char="•"/>
            </a:pPr>
            <a:r>
              <a:rPr lang="en-GB" dirty="0">
                <a:solidFill>
                  <a:schemeClr val="tx1"/>
                </a:solidFill>
              </a:rPr>
              <a:t>talking to friends</a:t>
            </a:r>
          </a:p>
          <a:p>
            <a:pPr marL="285750" indent="-285750">
              <a:buClr>
                <a:srgbClr val="47B1E5"/>
              </a:buClr>
              <a:buSzPct val="130000"/>
              <a:buFont typeface="Arial" panose="020B0604020202020204" pitchFamily="34" charset="0"/>
              <a:buChar char="•"/>
            </a:pPr>
            <a:r>
              <a:rPr lang="en-GB" dirty="0">
                <a:solidFill>
                  <a:schemeClr val="tx1"/>
                </a:solidFill>
              </a:rPr>
              <a:t>finding out things</a:t>
            </a:r>
          </a:p>
          <a:p>
            <a:pPr marL="285750" indent="-285750">
              <a:buClr>
                <a:srgbClr val="47B1E5"/>
              </a:buClr>
              <a:buSzPct val="130000"/>
              <a:buFont typeface="Arial" panose="020B0604020202020204" pitchFamily="34" charset="0"/>
              <a:buChar char="•"/>
            </a:pPr>
            <a:r>
              <a:rPr lang="en-GB" dirty="0">
                <a:solidFill>
                  <a:schemeClr val="tx1"/>
                </a:solidFill>
              </a:rPr>
              <a:t>homework</a:t>
            </a:r>
          </a:p>
          <a:p>
            <a:endParaRPr lang="en-GB" dirty="0">
              <a:solidFill>
                <a:schemeClr val="tx1"/>
              </a:solidFill>
            </a:endParaRPr>
          </a:p>
          <a:p>
            <a:r>
              <a:rPr lang="en-GB" dirty="0">
                <a:solidFill>
                  <a:schemeClr val="tx1"/>
                </a:solidFill>
              </a:rPr>
              <a:t>The Internet can be loads of fun!</a:t>
            </a:r>
          </a:p>
        </p:txBody>
      </p:sp>
      <p:grpSp>
        <p:nvGrpSpPr>
          <p:cNvPr id="10" name="Group 9">
            <a:extLst>
              <a:ext uri="{FF2B5EF4-FFF2-40B4-BE49-F238E27FC236}">
                <a16:creationId xmlns:a16="http://schemas.microsoft.com/office/drawing/2014/main" id="{6554130D-2F9B-118E-ED3A-F30DA0746E8F}"/>
              </a:ext>
            </a:extLst>
          </p:cNvPr>
          <p:cNvGrpSpPr/>
          <p:nvPr/>
        </p:nvGrpSpPr>
        <p:grpSpPr>
          <a:xfrm>
            <a:off x="4416888" y="2916027"/>
            <a:ext cx="3971462" cy="3330745"/>
            <a:chOff x="4416888" y="2916027"/>
            <a:chExt cx="3971462" cy="3330745"/>
          </a:xfrm>
        </p:grpSpPr>
        <p:sp>
          <p:nvSpPr>
            <p:cNvPr id="9" name="Oval 8">
              <a:extLst>
                <a:ext uri="{FF2B5EF4-FFF2-40B4-BE49-F238E27FC236}">
                  <a16:creationId xmlns:a16="http://schemas.microsoft.com/office/drawing/2014/main" id="{47A53E60-13B2-F5EC-029B-0AC7A7570700}"/>
                </a:ext>
              </a:extLst>
            </p:cNvPr>
            <p:cNvSpPr/>
            <p:nvPr/>
          </p:nvSpPr>
          <p:spPr>
            <a:xfrm>
              <a:off x="4902493" y="2916027"/>
              <a:ext cx="3330745" cy="333074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6888" y="3414907"/>
              <a:ext cx="3971462" cy="2704288"/>
            </a:xfrm>
            <a:prstGeom prst="rect">
              <a:avLst/>
            </a:prstGeom>
          </p:spPr>
        </p:pic>
      </p:grpSp>
      <p:grpSp>
        <p:nvGrpSpPr>
          <p:cNvPr id="8" name="Group 7">
            <a:extLst>
              <a:ext uri="{FF2B5EF4-FFF2-40B4-BE49-F238E27FC236}">
                <a16:creationId xmlns:a16="http://schemas.microsoft.com/office/drawing/2014/main" id="{54A006A0-1F59-6BBC-EEE4-A0C57986EBD1}"/>
              </a:ext>
            </a:extLst>
          </p:cNvPr>
          <p:cNvGrpSpPr/>
          <p:nvPr/>
        </p:nvGrpSpPr>
        <p:grpSpPr>
          <a:xfrm>
            <a:off x="1016254" y="1465960"/>
            <a:ext cx="7111493" cy="1260000"/>
            <a:chOff x="1096103" y="1465960"/>
            <a:chExt cx="7111493" cy="1260000"/>
          </a:xfrm>
        </p:grpSpPr>
        <p:sp>
          <p:nvSpPr>
            <p:cNvPr id="3" name="Rectangle: Rounded Corners 2">
              <a:extLst>
                <a:ext uri="{FF2B5EF4-FFF2-40B4-BE49-F238E27FC236}">
                  <a16:creationId xmlns:a16="http://schemas.microsoft.com/office/drawing/2014/main" id="{D509359A-6593-4827-9DAB-CEAEDEA497EE}"/>
                </a:ext>
              </a:extLst>
            </p:cNvPr>
            <p:cNvSpPr/>
            <p:nvPr/>
          </p:nvSpPr>
          <p:spPr>
            <a:xfrm>
              <a:off x="1987058" y="1765343"/>
              <a:ext cx="6220538" cy="568631"/>
            </a:xfrm>
            <a:prstGeom prst="roundRect">
              <a:avLst/>
            </a:prstGeom>
            <a:solidFill>
              <a:schemeClr val="bg1"/>
            </a:solidFill>
            <a:ln w="381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altLang="en-US" dirty="0">
                  <a:solidFill>
                    <a:schemeClr val="tx1"/>
                  </a:solidFill>
                </a:rPr>
              </a:br>
              <a:r>
                <a:rPr lang="en-GB" altLang="en-US" dirty="0">
                  <a:solidFill>
                    <a:schemeClr val="tx1"/>
                  </a:solidFill>
                </a:rPr>
                <a:t>When do you go online? Why do you go online?</a:t>
              </a:r>
              <a:endParaRPr lang="en-GB" dirty="0">
                <a:solidFill>
                  <a:schemeClr val="tx1"/>
                </a:solidFill>
              </a:endParaRPr>
            </a:p>
            <a:p>
              <a:pPr algn="ctr"/>
              <a:endParaRPr lang="en-GB" dirty="0">
                <a:solidFill>
                  <a:schemeClr val="tx1"/>
                </a:solidFill>
              </a:endParaRPr>
            </a:p>
          </p:txBody>
        </p:sp>
        <p:sp>
          <p:nvSpPr>
            <p:cNvPr id="5" name="Oval 4">
              <a:extLst>
                <a:ext uri="{FF2B5EF4-FFF2-40B4-BE49-F238E27FC236}">
                  <a16:creationId xmlns:a16="http://schemas.microsoft.com/office/drawing/2014/main" id="{B4AFEEE0-E349-4D2D-9ADD-9B2A414E143A}"/>
                </a:ext>
              </a:extLst>
            </p:cNvPr>
            <p:cNvSpPr/>
            <p:nvPr/>
          </p:nvSpPr>
          <p:spPr>
            <a:xfrm>
              <a:off x="1096103" y="1465960"/>
              <a:ext cx="1260000" cy="1260000"/>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tx1"/>
                  </a:solidFill>
                </a:rPr>
                <a:t>Talk About It</a:t>
              </a:r>
            </a:p>
          </p:txBody>
        </p:sp>
      </p:grpSp>
      <p:sp>
        <p:nvSpPr>
          <p:cNvPr id="2" name="Rectangle 1">
            <a:extLst>
              <a:ext uri="{FF2B5EF4-FFF2-40B4-BE49-F238E27FC236}">
                <a16:creationId xmlns:a16="http://schemas.microsoft.com/office/drawing/2014/main" id="{F5D9CE0B-69E4-14DE-E02E-8062421479D1}"/>
              </a:ext>
            </a:extLst>
          </p:cNvPr>
          <p:cNvSpPr/>
          <p:nvPr/>
        </p:nvSpPr>
        <p:spPr>
          <a:xfrm>
            <a:off x="-308345" y="279093"/>
            <a:ext cx="9664995" cy="994307"/>
          </a:xfrm>
          <a:prstGeom prst="rect">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6" name="Title 1">
            <a:extLst>
              <a:ext uri="{FF2B5EF4-FFF2-40B4-BE49-F238E27FC236}">
                <a16:creationId xmlns:a16="http://schemas.microsoft.com/office/drawing/2014/main" id="{23548BCC-5989-F2AD-F80B-2CDA93E0633C}"/>
              </a:ext>
            </a:extLst>
          </p:cNvPr>
          <p:cNvSpPr txBox="1">
            <a:spLocks/>
          </p:cNvSpPr>
          <p:nvPr/>
        </p:nvSpPr>
        <p:spPr>
          <a:xfrm>
            <a:off x="755650" y="563311"/>
            <a:ext cx="7632700" cy="441152"/>
          </a:xfrm>
          <a:prstGeom prst="roundRect">
            <a:avLst>
              <a:gd name="adj" fmla="val 9641"/>
            </a:avLst>
          </a:prstGeom>
          <a:noFill/>
          <a:ln w="25400">
            <a:noFill/>
          </a:ln>
          <a:effectLst>
            <a:outerShdw dist="25400" algn="l" rotWithShape="0">
              <a:schemeClr val="bg1"/>
            </a:outerShdw>
          </a:effectLst>
        </p:spPr>
        <p:txBody>
          <a:bodyPr vert="horz" lIns="252000" tIns="252000" rIns="252000" bIns="252000" rtlCol="0" anchor="ctr" anchorCtr="1">
            <a:noAutofit/>
          </a:bodyPr>
          <a:lstStyle>
            <a:lvl1pPr algn="ctr"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solidFill>
                  <a:schemeClr val="tx1"/>
                </a:solidFill>
                <a:latin typeface="+mn-lt"/>
              </a:rPr>
              <a:t>Going Online</a:t>
            </a:r>
            <a:endParaRPr lang="en-US" sz="3600" dirty="0">
              <a:solidFill>
                <a:schemeClr val="tx1"/>
              </a:solidFill>
              <a:latin typeface="+mn-lt"/>
            </a:endParaRPr>
          </a:p>
        </p:txBody>
      </p:sp>
      <p:sp>
        <p:nvSpPr>
          <p:cNvPr id="11" name="TextBox 10"/>
          <p:cNvSpPr txBox="1"/>
          <p:nvPr/>
        </p:nvSpPr>
        <p:spPr>
          <a:xfrm>
            <a:off x="879364" y="6398831"/>
            <a:ext cx="1027845" cy="369332"/>
          </a:xfrm>
          <a:prstGeom prst="rect">
            <a:avLst/>
          </a:prstGeom>
          <a:noFill/>
        </p:spPr>
        <p:txBody>
          <a:bodyPr wrap="none" rtlCol="0">
            <a:spAutoFit/>
          </a:bodyPr>
          <a:lstStyle/>
          <a:p>
            <a:r>
              <a:rPr lang="en-US" dirty="0"/>
              <a:t>Florence</a:t>
            </a:r>
            <a:endParaRPr lang="en-GB" dirty="0"/>
          </a:p>
        </p:txBody>
      </p:sp>
    </p:spTree>
    <p:extLst>
      <p:ext uri="{BB962C8B-B14F-4D97-AF65-F5344CB8AC3E}">
        <p14:creationId xmlns:p14="http://schemas.microsoft.com/office/powerpoint/2010/main" val="221597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left)">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left)">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wipe(left)">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wipe(left)">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wipe(left)">
                                      <p:cBhvr>
                                        <p:cTn id="38" dur="5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wipe(left)">
                                      <p:cBhvr>
                                        <p:cTn id="43" dur="500"/>
                                        <p:tgtEl>
                                          <p:spTgt spid="4">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BDE8D30-5424-46AA-97DF-858A543A41DD}"/>
              </a:ext>
            </a:extLst>
          </p:cNvPr>
          <p:cNvSpPr/>
          <p:nvPr/>
        </p:nvSpPr>
        <p:spPr>
          <a:xfrm>
            <a:off x="1665284" y="4625645"/>
            <a:ext cx="5341571" cy="1467180"/>
          </a:xfrm>
          <a:prstGeom prst="roundRect">
            <a:avLst>
              <a:gd name="adj" fmla="val 12319"/>
            </a:avLst>
          </a:prstGeom>
          <a:solidFill>
            <a:schemeClr val="bg1"/>
          </a:solidFill>
          <a:ln w="381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396000" tIns="108000" rIns="108000" bIns="108000" rtlCol="0" anchor="ctr">
            <a:spAutoFit/>
          </a:bodyPr>
          <a:lstStyle/>
          <a:p>
            <a:r>
              <a:rPr lang="en-GB" altLang="en-US" dirty="0">
                <a:solidFill>
                  <a:schemeClr val="tx1"/>
                </a:solidFill>
              </a:rPr>
              <a:t>Trust means to be able to count on someone and know they are telling the truth. Do you think you can trust everything and everyone on the Internet?</a:t>
            </a:r>
            <a:endParaRPr lang="en-GB" dirty="0">
              <a:solidFill>
                <a:schemeClr val="tx1"/>
              </a:solidFill>
            </a:endParaRPr>
          </a:p>
        </p:txBody>
      </p:sp>
      <p:sp>
        <p:nvSpPr>
          <p:cNvPr id="7" name="TextBox 6"/>
          <p:cNvSpPr txBox="1"/>
          <p:nvPr/>
        </p:nvSpPr>
        <p:spPr>
          <a:xfrm>
            <a:off x="755651" y="1508479"/>
            <a:ext cx="7632700" cy="2434101"/>
          </a:xfrm>
          <a:prstGeom prst="rect">
            <a:avLst/>
          </a:prstGeom>
          <a:solidFill>
            <a:schemeClr val="bg1"/>
          </a:solidFill>
          <a:ln w="28575">
            <a:solidFill>
              <a:srgbClr val="FFE863"/>
            </a:solidFill>
          </a:ln>
        </p:spPr>
        <p:txBody>
          <a:bodyPr wrap="square" lIns="108000" tIns="108000" rIns="108000" bIns="108000" rtlCol="0">
            <a:spAutoFit/>
          </a:bodyPr>
          <a:lstStyle/>
          <a:p>
            <a:r>
              <a:rPr lang="en-GB" dirty="0"/>
              <a:t>Who do you think owns the Internet?</a:t>
            </a:r>
          </a:p>
          <a:p>
            <a:endParaRPr lang="en-GB" dirty="0"/>
          </a:p>
          <a:p>
            <a:r>
              <a:rPr lang="en-GB" dirty="0"/>
              <a:t>Who do you think decides what can be put on to it?</a:t>
            </a:r>
          </a:p>
          <a:p>
            <a:endParaRPr lang="en-GB" dirty="0"/>
          </a:p>
          <a:p>
            <a:r>
              <a:rPr lang="en-GB" dirty="0"/>
              <a:t>Who makes sure the things on the Internet are truthful and real?</a:t>
            </a:r>
          </a:p>
          <a:p>
            <a:endParaRPr lang="en-GB" dirty="0"/>
          </a:p>
          <a:p>
            <a:r>
              <a:rPr lang="en-GB" dirty="0"/>
              <a:t>Answer: No one owns the Internet. No one decides what can be put on.</a:t>
            </a:r>
          </a:p>
          <a:p>
            <a:r>
              <a:rPr lang="en-GB" dirty="0"/>
              <a:t>The Internet can be used by everyone and everyone can add things to it!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 b="45421"/>
          <a:stretch/>
        </p:blipFill>
        <p:spPr>
          <a:xfrm flipH="1">
            <a:off x="6541398" y="3876057"/>
            <a:ext cx="2141307" cy="2981943"/>
          </a:xfrm>
          <a:prstGeom prst="rect">
            <a:avLst/>
          </a:prstGeom>
        </p:spPr>
      </p:pic>
      <p:sp>
        <p:nvSpPr>
          <p:cNvPr id="6" name="Oval 5">
            <a:extLst>
              <a:ext uri="{FF2B5EF4-FFF2-40B4-BE49-F238E27FC236}">
                <a16:creationId xmlns:a16="http://schemas.microsoft.com/office/drawing/2014/main" id="{6FB82086-6909-421C-B4E8-076F40893DC1}"/>
              </a:ext>
            </a:extLst>
          </p:cNvPr>
          <p:cNvSpPr/>
          <p:nvPr/>
        </p:nvSpPr>
        <p:spPr>
          <a:xfrm>
            <a:off x="761555" y="4737028"/>
            <a:ext cx="1260000" cy="1260000"/>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Think About It</a:t>
            </a:r>
          </a:p>
        </p:txBody>
      </p:sp>
      <p:sp>
        <p:nvSpPr>
          <p:cNvPr id="11" name="Rectangle 10">
            <a:extLst>
              <a:ext uri="{FF2B5EF4-FFF2-40B4-BE49-F238E27FC236}">
                <a16:creationId xmlns:a16="http://schemas.microsoft.com/office/drawing/2014/main" id="{146B5BE4-DEA4-B63A-75F5-0BFB29E84217}"/>
              </a:ext>
            </a:extLst>
          </p:cNvPr>
          <p:cNvSpPr/>
          <p:nvPr/>
        </p:nvSpPr>
        <p:spPr>
          <a:xfrm>
            <a:off x="-308345" y="279093"/>
            <a:ext cx="9664995" cy="994307"/>
          </a:xfrm>
          <a:prstGeom prst="rect">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12" name="Title 1">
            <a:extLst>
              <a:ext uri="{FF2B5EF4-FFF2-40B4-BE49-F238E27FC236}">
                <a16:creationId xmlns:a16="http://schemas.microsoft.com/office/drawing/2014/main" id="{2D77B1D7-29B8-C23A-99E0-DD65F2597BA0}"/>
              </a:ext>
            </a:extLst>
          </p:cNvPr>
          <p:cNvSpPr txBox="1">
            <a:spLocks/>
          </p:cNvSpPr>
          <p:nvPr/>
        </p:nvSpPr>
        <p:spPr>
          <a:xfrm>
            <a:off x="755650" y="563311"/>
            <a:ext cx="7632700" cy="441152"/>
          </a:xfrm>
          <a:prstGeom prst="roundRect">
            <a:avLst>
              <a:gd name="adj" fmla="val 9641"/>
            </a:avLst>
          </a:prstGeom>
          <a:noFill/>
          <a:ln w="25400">
            <a:noFill/>
          </a:ln>
          <a:effectLst>
            <a:outerShdw dist="25400" algn="l" rotWithShape="0">
              <a:schemeClr val="bg1"/>
            </a:outerShdw>
          </a:effectLst>
        </p:spPr>
        <p:txBody>
          <a:bodyPr vert="horz" lIns="252000" tIns="252000" rIns="252000" bIns="252000" rtlCol="0" anchor="ctr" anchorCtr="1">
            <a:noAutofit/>
          </a:bodyPr>
          <a:lstStyle>
            <a:lvl1pPr algn="ctr"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solidFill>
                  <a:schemeClr val="tx1"/>
                </a:solidFill>
                <a:latin typeface="+mn-lt"/>
              </a:rPr>
              <a:t>But…</a:t>
            </a:r>
            <a:endParaRPr lang="en-US" sz="3600" dirty="0">
              <a:solidFill>
                <a:schemeClr val="tx1"/>
              </a:solidFill>
              <a:latin typeface="+mn-lt"/>
            </a:endParaRPr>
          </a:p>
        </p:txBody>
      </p:sp>
      <p:sp>
        <p:nvSpPr>
          <p:cNvPr id="9" name="TextBox 8"/>
          <p:cNvSpPr txBox="1"/>
          <p:nvPr/>
        </p:nvSpPr>
        <p:spPr>
          <a:xfrm>
            <a:off x="879364" y="6398831"/>
            <a:ext cx="750526" cy="369332"/>
          </a:xfrm>
          <a:prstGeom prst="rect">
            <a:avLst/>
          </a:prstGeom>
          <a:noFill/>
        </p:spPr>
        <p:txBody>
          <a:bodyPr wrap="none" rtlCol="0">
            <a:spAutoFit/>
          </a:bodyPr>
          <a:lstStyle/>
          <a:p>
            <a:r>
              <a:rPr lang="en-US" dirty="0"/>
              <a:t>Greta</a:t>
            </a:r>
            <a:endParaRPr lang="en-GB" dirty="0"/>
          </a:p>
        </p:txBody>
      </p:sp>
    </p:spTree>
    <p:extLst>
      <p:ext uri="{BB962C8B-B14F-4D97-AF65-F5344CB8AC3E}">
        <p14:creationId xmlns:p14="http://schemas.microsoft.com/office/powerpoint/2010/main" val="18080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0886" y="2503501"/>
            <a:ext cx="7637463" cy="1130275"/>
          </a:xfrm>
          <a:prstGeom prst="roundRect">
            <a:avLst>
              <a:gd name="adj" fmla="val 13077"/>
            </a:avLst>
          </a:prstGeom>
          <a:solidFill>
            <a:srgbClr val="B0DEFA"/>
          </a:solidFill>
          <a:ln>
            <a:noFill/>
          </a:ln>
          <a:effectLst>
            <a:outerShdw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defRPr/>
            </a:pPr>
            <a:r>
              <a:rPr lang="en-GB" dirty="0">
                <a:solidFill>
                  <a:schemeClr val="tx1"/>
                </a:solidFill>
              </a:rPr>
              <a:t>If a stranger came up to you in the street, talked to you and asked you to go with them because they had something really good to show you, would you go?</a:t>
            </a:r>
            <a:endParaRPr lang="en-GB" dirty="0"/>
          </a:p>
        </p:txBody>
      </p:sp>
      <p:sp>
        <p:nvSpPr>
          <p:cNvPr id="4" name="Rectangle 3">
            <a:extLst>
              <a:ext uri="{FF2B5EF4-FFF2-40B4-BE49-F238E27FC236}">
                <a16:creationId xmlns:a16="http://schemas.microsoft.com/office/drawing/2014/main" id="{CF0F4C74-D6EA-45BB-A98B-DB6EF93B5518}"/>
              </a:ext>
            </a:extLst>
          </p:cNvPr>
          <p:cNvSpPr/>
          <p:nvPr/>
        </p:nvSpPr>
        <p:spPr>
          <a:xfrm>
            <a:off x="750885" y="1505343"/>
            <a:ext cx="7638105" cy="772107"/>
          </a:xfrm>
          <a:prstGeom prst="rect">
            <a:avLst/>
          </a:prstGeom>
          <a:ln w="28575">
            <a:solidFill>
              <a:srgbClr val="FFE863"/>
            </a:solidFill>
          </a:ln>
        </p:spPr>
        <p:txBody>
          <a:bodyPr wrap="square" lIns="108000" tIns="108000" rIns="108000" bIns="108000">
            <a:spAutoFit/>
          </a:bodyPr>
          <a:lstStyle/>
          <a:p>
            <a:pPr algn="ctr">
              <a:lnSpc>
                <a:spcPct val="100000"/>
              </a:lnSpc>
              <a:spcBef>
                <a:spcPct val="0"/>
              </a:spcBef>
              <a:buFontTx/>
              <a:buNone/>
            </a:pPr>
            <a:r>
              <a:rPr lang="en-GB" altLang="en-US" dirty="0"/>
              <a:t>What do you think about the situation below? </a:t>
            </a:r>
          </a:p>
          <a:p>
            <a:pPr algn="ctr">
              <a:lnSpc>
                <a:spcPct val="100000"/>
              </a:lnSpc>
              <a:spcBef>
                <a:spcPct val="0"/>
              </a:spcBef>
              <a:buFontTx/>
              <a:buNone/>
            </a:pPr>
            <a:r>
              <a:rPr lang="en-US" altLang="en-US" dirty="0"/>
              <a:t>What would you do?</a:t>
            </a:r>
            <a:endParaRPr lang="en-GB" altLang="en-US" dirty="0"/>
          </a:p>
        </p:txBody>
      </p:sp>
      <p:sp>
        <p:nvSpPr>
          <p:cNvPr id="12" name="Rectangle 11">
            <a:extLst>
              <a:ext uri="{FF2B5EF4-FFF2-40B4-BE49-F238E27FC236}">
                <a16:creationId xmlns:a16="http://schemas.microsoft.com/office/drawing/2014/main" id="{3053D42A-316C-7097-596C-AC6C9DF1CDA8}"/>
              </a:ext>
            </a:extLst>
          </p:cNvPr>
          <p:cNvSpPr/>
          <p:nvPr/>
        </p:nvSpPr>
        <p:spPr>
          <a:xfrm>
            <a:off x="-308345" y="279093"/>
            <a:ext cx="9664995" cy="994307"/>
          </a:xfrm>
          <a:prstGeom prst="rect">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13" name="Title 1">
            <a:extLst>
              <a:ext uri="{FF2B5EF4-FFF2-40B4-BE49-F238E27FC236}">
                <a16:creationId xmlns:a16="http://schemas.microsoft.com/office/drawing/2014/main" id="{434A409A-9AAD-1186-169A-2E082A3FA0A2}"/>
              </a:ext>
            </a:extLst>
          </p:cNvPr>
          <p:cNvSpPr txBox="1">
            <a:spLocks/>
          </p:cNvSpPr>
          <p:nvPr/>
        </p:nvSpPr>
        <p:spPr>
          <a:xfrm>
            <a:off x="750885" y="563311"/>
            <a:ext cx="7853365" cy="441152"/>
          </a:xfrm>
          <a:prstGeom prst="roundRect">
            <a:avLst>
              <a:gd name="adj" fmla="val 9641"/>
            </a:avLst>
          </a:prstGeom>
          <a:noFill/>
          <a:ln w="25400">
            <a:noFill/>
          </a:ln>
          <a:effectLst>
            <a:outerShdw dist="25400" algn="l" rotWithShape="0">
              <a:schemeClr val="bg1"/>
            </a:outerShdw>
          </a:effectLst>
        </p:spPr>
        <p:txBody>
          <a:bodyPr vert="horz" lIns="252000" tIns="252000" rIns="252000" bIns="252000" rtlCol="0" anchor="ctr" anchorCtr="1">
            <a:noAutofit/>
          </a:bodyPr>
          <a:lstStyle>
            <a:lvl1pPr algn="ctr"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solidFill>
                  <a:schemeClr val="tx1"/>
                </a:solidFill>
                <a:latin typeface="+mn-lt"/>
              </a:rPr>
              <a:t>Would You…?</a:t>
            </a:r>
            <a:endParaRPr lang="en-US" sz="3600" dirty="0">
              <a:solidFill>
                <a:schemeClr val="tx1"/>
              </a:solidFill>
              <a:latin typeface="+mn-lt"/>
            </a:endParaRPr>
          </a:p>
        </p:txBody>
      </p:sp>
      <p:grpSp>
        <p:nvGrpSpPr>
          <p:cNvPr id="17" name="Group 16">
            <a:extLst>
              <a:ext uri="{FF2B5EF4-FFF2-40B4-BE49-F238E27FC236}">
                <a16:creationId xmlns:a16="http://schemas.microsoft.com/office/drawing/2014/main" id="{1F7BB221-4BD9-4A63-458C-61E4FC7CEDDA}"/>
              </a:ext>
            </a:extLst>
          </p:cNvPr>
          <p:cNvGrpSpPr/>
          <p:nvPr/>
        </p:nvGrpSpPr>
        <p:grpSpPr>
          <a:xfrm>
            <a:off x="5437916" y="3902239"/>
            <a:ext cx="2828978" cy="2222418"/>
            <a:chOff x="5437916" y="3902239"/>
            <a:chExt cx="2828978" cy="2222418"/>
          </a:xfrm>
        </p:grpSpPr>
        <p:sp>
          <p:nvSpPr>
            <p:cNvPr id="16" name="Oval 15">
              <a:extLst>
                <a:ext uri="{FF2B5EF4-FFF2-40B4-BE49-F238E27FC236}">
                  <a16:creationId xmlns:a16="http://schemas.microsoft.com/office/drawing/2014/main" id="{D18DE7B7-5EBB-B1FF-C33E-3B6979DE139B}"/>
                </a:ext>
              </a:extLst>
            </p:cNvPr>
            <p:cNvSpPr/>
            <p:nvPr/>
          </p:nvSpPr>
          <p:spPr>
            <a:xfrm>
              <a:off x="5773200" y="3902239"/>
              <a:ext cx="2190586" cy="2190586"/>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pic>
          <p:nvPicPr>
            <p:cNvPr id="15" name="Picture 14">
              <a:extLst>
                <a:ext uri="{FF2B5EF4-FFF2-40B4-BE49-F238E27FC236}">
                  <a16:creationId xmlns:a16="http://schemas.microsoft.com/office/drawing/2014/main" id="{F121E9DB-2939-E5D9-AAAA-784C534B9A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71311">
              <a:off x="5437916" y="4153079"/>
              <a:ext cx="2828978" cy="1971578"/>
            </a:xfrm>
            <a:prstGeom prst="rect">
              <a:avLst/>
            </a:prstGeom>
          </p:spPr>
        </p:pic>
      </p:grpSp>
      <p:sp>
        <p:nvSpPr>
          <p:cNvPr id="10" name="TextBox 9"/>
          <p:cNvSpPr txBox="1"/>
          <p:nvPr/>
        </p:nvSpPr>
        <p:spPr>
          <a:xfrm>
            <a:off x="879364" y="6398831"/>
            <a:ext cx="635110" cy="369332"/>
          </a:xfrm>
          <a:prstGeom prst="rect">
            <a:avLst/>
          </a:prstGeom>
          <a:noFill/>
        </p:spPr>
        <p:txBody>
          <a:bodyPr wrap="none" rtlCol="0">
            <a:spAutoFit/>
          </a:bodyPr>
          <a:lstStyle/>
          <a:p>
            <a:r>
              <a:rPr lang="en-US" dirty="0"/>
              <a:t>Nico</a:t>
            </a:r>
            <a:endParaRPr lang="en-GB" dirty="0"/>
          </a:p>
        </p:txBody>
      </p:sp>
    </p:spTree>
    <p:extLst>
      <p:ext uri="{BB962C8B-B14F-4D97-AF65-F5344CB8AC3E}">
        <p14:creationId xmlns:p14="http://schemas.microsoft.com/office/powerpoint/2010/main" val="144070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0886" y="2486652"/>
            <a:ext cx="4980064" cy="839312"/>
          </a:xfrm>
          <a:prstGeom prst="roundRect">
            <a:avLst>
              <a:gd name="adj" fmla="val 14320"/>
            </a:avLst>
          </a:prstGeom>
          <a:solidFill>
            <a:srgbClr val="B0DEFA"/>
          </a:solidFill>
          <a:ln>
            <a:noFill/>
          </a:ln>
          <a:effectLst>
            <a:outerShdw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defRPr/>
            </a:pPr>
            <a:r>
              <a:rPr lang="en-GB" dirty="0">
                <a:solidFill>
                  <a:schemeClr val="tx1"/>
                </a:solidFill>
              </a:rPr>
              <a:t>Just like in the real world, the Internet has both nice and </a:t>
            </a:r>
            <a:r>
              <a:rPr lang="en-US" dirty="0">
                <a:solidFill>
                  <a:schemeClr val="tx1"/>
                </a:solidFill>
              </a:rPr>
              <a:t>unkind</a:t>
            </a:r>
            <a:r>
              <a:rPr lang="en-GB" dirty="0">
                <a:solidFill>
                  <a:schemeClr val="tx1"/>
                </a:solidFill>
              </a:rPr>
              <a:t> people using it.</a:t>
            </a:r>
          </a:p>
        </p:txBody>
      </p:sp>
      <p:sp>
        <p:nvSpPr>
          <p:cNvPr id="7" name="Rectangle: Rounded Corners 6"/>
          <p:cNvSpPr/>
          <p:nvPr/>
        </p:nvSpPr>
        <p:spPr>
          <a:xfrm>
            <a:off x="750886" y="3114851"/>
            <a:ext cx="4980064" cy="2598885"/>
          </a:xfrm>
          <a:prstGeom prst="roundRect">
            <a:avLst>
              <a:gd name="adj" fmla="val 11790"/>
            </a:avLst>
          </a:prstGeom>
          <a:solidFill>
            <a:srgbClr val="B0DEFA"/>
          </a:solidFill>
          <a:ln>
            <a:noFill/>
          </a:ln>
          <a:effectLst>
            <a:outerShdw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defRPr/>
            </a:pPr>
            <a:r>
              <a:rPr lang="en-GB" dirty="0">
                <a:solidFill>
                  <a:schemeClr val="tx1"/>
                </a:solidFill>
              </a:rPr>
              <a:t>There might be people who want to help you and there may be people who may want to trick you or be </a:t>
            </a:r>
            <a:r>
              <a:rPr lang="en-US" dirty="0">
                <a:solidFill>
                  <a:schemeClr val="tx1"/>
                </a:solidFill>
              </a:rPr>
              <a:t>unkind</a:t>
            </a:r>
            <a:r>
              <a:rPr lang="en-GB" dirty="0">
                <a:solidFill>
                  <a:schemeClr val="tx1"/>
                </a:solidFill>
              </a:rPr>
              <a:t> to you. But you can’t see the people using the Internet and it is hard to tell who is </a:t>
            </a:r>
            <a:r>
              <a:rPr lang="en-US" dirty="0">
                <a:solidFill>
                  <a:schemeClr val="tx1"/>
                </a:solidFill>
              </a:rPr>
              <a:t>trustworthy</a:t>
            </a:r>
            <a:r>
              <a:rPr lang="en-GB" dirty="0">
                <a:solidFill>
                  <a:schemeClr val="tx1"/>
                </a:solidFill>
              </a:rPr>
              <a:t> and who isn’t.</a:t>
            </a:r>
          </a:p>
          <a:p>
            <a:pPr>
              <a:defRPr/>
            </a:pPr>
            <a:r>
              <a:rPr lang="en-US" dirty="0">
                <a:solidFill>
                  <a:schemeClr val="tx1"/>
                </a:solidFill>
              </a:rPr>
              <a:t>Even a photo of the person could be a fake photo of someone else!</a:t>
            </a:r>
            <a:endParaRPr lang="en-GB" dirty="0">
              <a:solidFill>
                <a:schemeClr val="tx1"/>
              </a:solidFill>
            </a:endParaRPr>
          </a:p>
        </p:txBody>
      </p:sp>
      <p:sp>
        <p:nvSpPr>
          <p:cNvPr id="4" name="Rectangle 3">
            <a:extLst>
              <a:ext uri="{FF2B5EF4-FFF2-40B4-BE49-F238E27FC236}">
                <a16:creationId xmlns:a16="http://schemas.microsoft.com/office/drawing/2014/main" id="{CF0F4C74-D6EA-45BB-A98B-DB6EF93B5518}"/>
              </a:ext>
            </a:extLst>
          </p:cNvPr>
          <p:cNvSpPr/>
          <p:nvPr/>
        </p:nvSpPr>
        <p:spPr>
          <a:xfrm>
            <a:off x="750885" y="1552047"/>
            <a:ext cx="7638105" cy="495108"/>
          </a:xfrm>
          <a:prstGeom prst="rect">
            <a:avLst/>
          </a:prstGeom>
          <a:ln w="28575">
            <a:solidFill>
              <a:srgbClr val="FFE863"/>
            </a:solidFill>
          </a:ln>
        </p:spPr>
        <p:txBody>
          <a:bodyPr wrap="square" lIns="108000" tIns="108000" rIns="108000" bIns="108000">
            <a:spAutoFit/>
          </a:bodyPr>
          <a:lstStyle/>
          <a:p>
            <a:pPr algn="ctr">
              <a:lnSpc>
                <a:spcPct val="100000"/>
              </a:lnSpc>
              <a:spcBef>
                <a:spcPct val="0"/>
              </a:spcBef>
              <a:buFontTx/>
              <a:buNone/>
            </a:pPr>
            <a:r>
              <a:rPr lang="en-GB" altLang="en-US" dirty="0"/>
              <a:t>Here are some important things to remember when you are online.</a:t>
            </a:r>
          </a:p>
        </p:txBody>
      </p:sp>
      <p:sp>
        <p:nvSpPr>
          <p:cNvPr id="8" name="Rectangle 7">
            <a:extLst>
              <a:ext uri="{FF2B5EF4-FFF2-40B4-BE49-F238E27FC236}">
                <a16:creationId xmlns:a16="http://schemas.microsoft.com/office/drawing/2014/main" id="{72881FCA-1E20-0902-5079-9DB18DC807FF}"/>
              </a:ext>
            </a:extLst>
          </p:cNvPr>
          <p:cNvSpPr/>
          <p:nvPr/>
        </p:nvSpPr>
        <p:spPr>
          <a:xfrm>
            <a:off x="-308345" y="279093"/>
            <a:ext cx="9664995" cy="994307"/>
          </a:xfrm>
          <a:prstGeom prst="rect">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9" name="Title 1">
            <a:extLst>
              <a:ext uri="{FF2B5EF4-FFF2-40B4-BE49-F238E27FC236}">
                <a16:creationId xmlns:a16="http://schemas.microsoft.com/office/drawing/2014/main" id="{78F52CE7-E7A8-35DA-EA50-E84E4A4AC53E}"/>
              </a:ext>
            </a:extLst>
          </p:cNvPr>
          <p:cNvSpPr txBox="1">
            <a:spLocks/>
          </p:cNvSpPr>
          <p:nvPr/>
        </p:nvSpPr>
        <p:spPr>
          <a:xfrm>
            <a:off x="750885" y="563311"/>
            <a:ext cx="7853365" cy="441152"/>
          </a:xfrm>
          <a:prstGeom prst="roundRect">
            <a:avLst>
              <a:gd name="adj" fmla="val 9641"/>
            </a:avLst>
          </a:prstGeom>
          <a:noFill/>
          <a:ln w="25400">
            <a:noFill/>
          </a:ln>
          <a:effectLst>
            <a:outerShdw dist="25400" algn="l" rotWithShape="0">
              <a:schemeClr val="bg1"/>
            </a:outerShdw>
          </a:effectLst>
        </p:spPr>
        <p:txBody>
          <a:bodyPr vert="horz" lIns="252000" tIns="252000" rIns="252000" bIns="252000" rtlCol="0" anchor="ctr" anchorCtr="1">
            <a:noAutofit/>
          </a:bodyPr>
          <a:lstStyle>
            <a:lvl1pPr algn="ctr"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solidFill>
                  <a:schemeClr val="tx1"/>
                </a:solidFill>
                <a:latin typeface="+mn-lt"/>
              </a:rPr>
              <a:t>Would You…?</a:t>
            </a:r>
            <a:endParaRPr lang="en-US" sz="3600" dirty="0">
              <a:solidFill>
                <a:schemeClr val="tx1"/>
              </a:solidFill>
              <a:latin typeface="+mn-lt"/>
            </a:endParaRPr>
          </a:p>
        </p:txBody>
      </p:sp>
      <p:pic>
        <p:nvPicPr>
          <p:cNvPr id="11" name="Picture 10">
            <a:extLst>
              <a:ext uri="{FF2B5EF4-FFF2-40B4-BE49-F238E27FC236}">
                <a16:creationId xmlns:a16="http://schemas.microsoft.com/office/drawing/2014/main" id="{761A47AA-5845-A6C1-9779-F5C751BBE8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6190"/>
          <a:stretch/>
        </p:blipFill>
        <p:spPr>
          <a:xfrm flipH="1">
            <a:off x="6029401" y="1980783"/>
            <a:ext cx="2348956" cy="4877218"/>
          </a:xfrm>
          <a:prstGeom prst="rect">
            <a:avLst/>
          </a:prstGeom>
        </p:spPr>
      </p:pic>
      <p:sp>
        <p:nvSpPr>
          <p:cNvPr id="10" name="TextBox 9"/>
          <p:cNvSpPr txBox="1"/>
          <p:nvPr/>
        </p:nvSpPr>
        <p:spPr>
          <a:xfrm>
            <a:off x="879364" y="6398831"/>
            <a:ext cx="840295" cy="369332"/>
          </a:xfrm>
          <a:prstGeom prst="rect">
            <a:avLst/>
          </a:prstGeom>
          <a:noFill/>
        </p:spPr>
        <p:txBody>
          <a:bodyPr wrap="none" rtlCol="0">
            <a:spAutoFit/>
          </a:bodyPr>
          <a:lstStyle/>
          <a:p>
            <a:r>
              <a:rPr lang="en-US" dirty="0"/>
              <a:t>Daniel</a:t>
            </a:r>
            <a:endParaRPr lang="en-GB" dirty="0"/>
          </a:p>
        </p:txBody>
      </p:sp>
    </p:spTree>
    <p:extLst>
      <p:ext uri="{BB962C8B-B14F-4D97-AF65-F5344CB8AC3E}">
        <p14:creationId xmlns:p14="http://schemas.microsoft.com/office/powerpoint/2010/main" val="344510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650" y="1642487"/>
            <a:ext cx="3816350" cy="4096094"/>
          </a:xfrm>
          <a:prstGeom prst="rect">
            <a:avLst/>
          </a:prstGeom>
          <a:noFill/>
          <a:ln w="28575">
            <a:solidFill>
              <a:srgbClr val="FFE863"/>
            </a:solidFill>
          </a:ln>
        </p:spPr>
        <p:txBody>
          <a:bodyPr wrap="square" lIns="108000" tIns="108000" rIns="108000" bIns="108000" rtlCol="0">
            <a:spAutoFit/>
          </a:bodyPr>
          <a:lstStyle/>
          <a:p>
            <a:pPr marL="285750" indent="-285750">
              <a:buClr>
                <a:srgbClr val="47B1E5"/>
              </a:buClr>
              <a:buSzPct val="130000"/>
              <a:buFont typeface="Arial" panose="020B0604020202020204" pitchFamily="34" charset="0"/>
              <a:buChar char="•"/>
            </a:pPr>
            <a:r>
              <a:rPr lang="en-GB" dirty="0"/>
              <a:t>Remember, anyone can use and add things to the Internet. This means that we can’t always trust what we see on it.</a:t>
            </a:r>
          </a:p>
          <a:p>
            <a:pPr marL="285750" indent="-285750">
              <a:buClr>
                <a:srgbClr val="47B1E5"/>
              </a:buClr>
              <a:buSzPct val="130000"/>
              <a:buFont typeface="Arial" panose="020B0604020202020204" pitchFamily="34" charset="0"/>
              <a:buChar char="•"/>
            </a:pPr>
            <a:endParaRPr lang="en-GB" dirty="0"/>
          </a:p>
          <a:p>
            <a:pPr marL="285750" indent="-285750">
              <a:buClr>
                <a:srgbClr val="47B1E5"/>
              </a:buClr>
              <a:buSzPct val="130000"/>
              <a:buFont typeface="Arial" panose="020B0604020202020204" pitchFamily="34" charset="0"/>
              <a:buChar char="•"/>
            </a:pPr>
            <a:r>
              <a:rPr lang="en-GB" dirty="0"/>
              <a:t>We can’t always trust that people who want to talk to us on the Internet are </a:t>
            </a:r>
            <a:r>
              <a:rPr lang="en-US" dirty="0"/>
              <a:t>trustworthy</a:t>
            </a:r>
            <a:r>
              <a:rPr lang="en-GB" dirty="0"/>
              <a:t>.</a:t>
            </a:r>
          </a:p>
          <a:p>
            <a:pPr marL="285750" indent="-285750">
              <a:buClr>
                <a:srgbClr val="47B1E5"/>
              </a:buClr>
              <a:buSzPct val="130000"/>
              <a:buFont typeface="Arial" panose="020B0604020202020204" pitchFamily="34" charset="0"/>
              <a:buChar char="•"/>
            </a:pPr>
            <a:endParaRPr lang="en-GB" dirty="0"/>
          </a:p>
          <a:p>
            <a:pPr marL="285750" indent="-285750">
              <a:buClr>
                <a:srgbClr val="47B1E5"/>
              </a:buClr>
              <a:buSzPct val="130000"/>
              <a:buFont typeface="Arial" panose="020B0604020202020204" pitchFamily="34" charset="0"/>
              <a:buChar char="•"/>
            </a:pPr>
            <a:r>
              <a:rPr lang="en-GB" dirty="0"/>
              <a:t>We can’t always trust the websites on the Internet. Some may have viruses that can stop our computers from working properly!</a:t>
            </a:r>
          </a:p>
        </p:txBody>
      </p:sp>
      <p:sp>
        <p:nvSpPr>
          <p:cNvPr id="4" name="Rectangle: Rounded Corners 3"/>
          <p:cNvSpPr/>
          <p:nvPr/>
        </p:nvSpPr>
        <p:spPr>
          <a:xfrm>
            <a:off x="4795284" y="1642487"/>
            <a:ext cx="3593066" cy="1109983"/>
          </a:xfrm>
          <a:prstGeom prst="roundRect">
            <a:avLst>
              <a:gd name="adj" fmla="val 10545"/>
            </a:avLst>
          </a:prstGeom>
          <a:solidFill>
            <a:srgbClr val="B0DEFA"/>
          </a:solidFill>
          <a:ln>
            <a:noFill/>
          </a:ln>
          <a:effectLst>
            <a:outerShdw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So, how can we use the Internet for all the fun things but still stay safe?</a:t>
            </a:r>
          </a:p>
        </p:txBody>
      </p:sp>
      <p:sp>
        <p:nvSpPr>
          <p:cNvPr id="6" name="Rectangle 5">
            <a:extLst>
              <a:ext uri="{FF2B5EF4-FFF2-40B4-BE49-F238E27FC236}">
                <a16:creationId xmlns:a16="http://schemas.microsoft.com/office/drawing/2014/main" id="{30920025-8078-212F-A0FF-E8B95027E7E9}"/>
              </a:ext>
            </a:extLst>
          </p:cNvPr>
          <p:cNvSpPr/>
          <p:nvPr/>
        </p:nvSpPr>
        <p:spPr>
          <a:xfrm>
            <a:off x="-308345" y="279093"/>
            <a:ext cx="9664995" cy="994307"/>
          </a:xfrm>
          <a:prstGeom prst="rect">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7" name="Title 1">
            <a:extLst>
              <a:ext uri="{FF2B5EF4-FFF2-40B4-BE49-F238E27FC236}">
                <a16:creationId xmlns:a16="http://schemas.microsoft.com/office/drawing/2014/main" id="{DA1631AD-3721-C510-44D2-809D3D5CC0A2}"/>
              </a:ext>
            </a:extLst>
          </p:cNvPr>
          <p:cNvSpPr txBox="1">
            <a:spLocks/>
          </p:cNvSpPr>
          <p:nvPr/>
        </p:nvSpPr>
        <p:spPr>
          <a:xfrm>
            <a:off x="750885" y="563311"/>
            <a:ext cx="7853365" cy="441152"/>
          </a:xfrm>
          <a:prstGeom prst="roundRect">
            <a:avLst>
              <a:gd name="adj" fmla="val 9641"/>
            </a:avLst>
          </a:prstGeom>
          <a:noFill/>
          <a:ln w="25400">
            <a:noFill/>
          </a:ln>
          <a:effectLst>
            <a:outerShdw dist="25400" algn="l" rotWithShape="0">
              <a:schemeClr val="bg1"/>
            </a:outerShdw>
          </a:effectLst>
        </p:spPr>
        <p:txBody>
          <a:bodyPr vert="horz" lIns="252000" tIns="252000" rIns="252000" bIns="252000" rtlCol="0" anchor="ctr" anchorCtr="1">
            <a:noAutofit/>
          </a:bodyPr>
          <a:lstStyle>
            <a:lvl1pPr algn="ctr"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solidFill>
                  <a:schemeClr val="tx1"/>
                </a:solidFill>
                <a:latin typeface="+mn-lt"/>
              </a:rPr>
              <a:t>Stay Safe Online</a:t>
            </a:r>
            <a:endParaRPr lang="en-US" sz="3600" dirty="0">
              <a:solidFill>
                <a:schemeClr val="tx1"/>
              </a:solidFill>
              <a:latin typeface="+mn-lt"/>
            </a:endParaRPr>
          </a:p>
        </p:txBody>
      </p:sp>
      <p:grpSp>
        <p:nvGrpSpPr>
          <p:cNvPr id="10" name="Group 9">
            <a:extLst>
              <a:ext uri="{FF2B5EF4-FFF2-40B4-BE49-F238E27FC236}">
                <a16:creationId xmlns:a16="http://schemas.microsoft.com/office/drawing/2014/main" id="{87EAA96F-75BC-6F9A-BDFC-B812EB121D94}"/>
              </a:ext>
            </a:extLst>
          </p:cNvPr>
          <p:cNvGrpSpPr/>
          <p:nvPr/>
        </p:nvGrpSpPr>
        <p:grpSpPr>
          <a:xfrm>
            <a:off x="4517883" y="3068436"/>
            <a:ext cx="3870467" cy="3246044"/>
            <a:chOff x="4416888" y="2916027"/>
            <a:chExt cx="3971462" cy="3330745"/>
          </a:xfrm>
        </p:grpSpPr>
        <p:sp>
          <p:nvSpPr>
            <p:cNvPr id="11" name="Oval 10">
              <a:extLst>
                <a:ext uri="{FF2B5EF4-FFF2-40B4-BE49-F238E27FC236}">
                  <a16:creationId xmlns:a16="http://schemas.microsoft.com/office/drawing/2014/main" id="{322B323A-E3DF-6736-2276-6D8D67CD9CD4}"/>
                </a:ext>
              </a:extLst>
            </p:cNvPr>
            <p:cNvSpPr/>
            <p:nvPr/>
          </p:nvSpPr>
          <p:spPr>
            <a:xfrm>
              <a:off x="4902493" y="2916027"/>
              <a:ext cx="3330745" cy="333074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pic>
          <p:nvPicPr>
            <p:cNvPr id="12" name="Picture 11">
              <a:extLst>
                <a:ext uri="{FF2B5EF4-FFF2-40B4-BE49-F238E27FC236}">
                  <a16:creationId xmlns:a16="http://schemas.microsoft.com/office/drawing/2014/main" id="{F4ACF983-FB35-F0D7-F858-532FBB531B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6888" y="3414907"/>
              <a:ext cx="3971462" cy="2704288"/>
            </a:xfrm>
            <a:prstGeom prst="rect">
              <a:avLst/>
            </a:prstGeom>
          </p:spPr>
        </p:pic>
      </p:grpSp>
      <p:sp>
        <p:nvSpPr>
          <p:cNvPr id="13" name="TextBox 12"/>
          <p:cNvSpPr txBox="1"/>
          <p:nvPr/>
        </p:nvSpPr>
        <p:spPr>
          <a:xfrm>
            <a:off x="879364" y="6398831"/>
            <a:ext cx="665567" cy="369332"/>
          </a:xfrm>
          <a:prstGeom prst="rect">
            <a:avLst/>
          </a:prstGeom>
          <a:noFill/>
        </p:spPr>
        <p:txBody>
          <a:bodyPr wrap="none" rtlCol="0">
            <a:spAutoFit/>
          </a:bodyPr>
          <a:lstStyle/>
          <a:p>
            <a:r>
              <a:rPr lang="en-US" dirty="0"/>
              <a:t>Lucy</a:t>
            </a:r>
            <a:endParaRPr lang="en-GB" dirty="0"/>
          </a:p>
        </p:txBody>
      </p:sp>
    </p:spTree>
    <p:extLst>
      <p:ext uri="{BB962C8B-B14F-4D97-AF65-F5344CB8AC3E}">
        <p14:creationId xmlns:p14="http://schemas.microsoft.com/office/powerpoint/2010/main" val="254288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650" y="1434517"/>
            <a:ext cx="7632700" cy="3542096"/>
          </a:xfrm>
          <a:prstGeom prst="rect">
            <a:avLst/>
          </a:prstGeom>
          <a:noFill/>
          <a:ln w="28575">
            <a:solidFill>
              <a:srgbClr val="FFE863"/>
            </a:solidFill>
          </a:ln>
        </p:spPr>
        <p:txBody>
          <a:bodyPr wrap="square" lIns="108000" tIns="108000" rIns="108000" bIns="108000" rtlCol="0">
            <a:spAutoFit/>
          </a:bodyPr>
          <a:lstStyle/>
          <a:p>
            <a:pPr marL="285750" indent="-285750">
              <a:spcBef>
                <a:spcPct val="0"/>
              </a:spcBef>
              <a:buClr>
                <a:srgbClr val="47B1E5"/>
              </a:buClr>
              <a:buSzPct val="130000"/>
              <a:buFont typeface="Arial" panose="020B0604020202020204" pitchFamily="34" charset="0"/>
              <a:buChar char="•"/>
            </a:pPr>
            <a:r>
              <a:rPr lang="en-GB" altLang="en-US" dirty="0"/>
              <a:t>Try to only use websites you know can be trusted. </a:t>
            </a:r>
            <a:r>
              <a:rPr lang="en-US" dirty="0"/>
              <a:t>If you aren’t sure, ask an adult!</a:t>
            </a:r>
            <a:endParaRPr lang="en-GB" altLang="en-US" dirty="0"/>
          </a:p>
          <a:p>
            <a:pPr marL="285750" indent="-285750">
              <a:spcBef>
                <a:spcPct val="0"/>
              </a:spcBef>
              <a:buClr>
                <a:srgbClr val="47B1E5"/>
              </a:buClr>
              <a:buSzPct val="130000"/>
              <a:buFont typeface="Arial" panose="020B0604020202020204" pitchFamily="34" charset="0"/>
              <a:buChar char="•"/>
            </a:pPr>
            <a:endParaRPr lang="en-GB" altLang="en-US" dirty="0"/>
          </a:p>
          <a:p>
            <a:pPr marL="285750" indent="-285750">
              <a:spcBef>
                <a:spcPct val="0"/>
              </a:spcBef>
              <a:buClr>
                <a:srgbClr val="47B1E5"/>
              </a:buClr>
              <a:buSzPct val="130000"/>
              <a:buFont typeface="Arial" panose="020B0604020202020204" pitchFamily="34" charset="0"/>
              <a:buChar char="•"/>
            </a:pPr>
            <a:r>
              <a:rPr lang="en-GB" altLang="en-US" dirty="0"/>
              <a:t>Try to use websites that are for children as much as possible such as kiddle.co or safesearchkids.com for searching the internet.</a:t>
            </a:r>
          </a:p>
          <a:p>
            <a:pPr marL="285750" indent="-285750">
              <a:spcBef>
                <a:spcPct val="0"/>
              </a:spcBef>
              <a:buClr>
                <a:srgbClr val="47B1E5"/>
              </a:buClr>
              <a:buSzPct val="130000"/>
              <a:buFont typeface="Arial" panose="020B0604020202020204" pitchFamily="34" charset="0"/>
              <a:buChar char="•"/>
            </a:pPr>
            <a:endParaRPr lang="en-GB" altLang="en-US" dirty="0"/>
          </a:p>
          <a:p>
            <a:pPr marL="285750" indent="-285750">
              <a:spcBef>
                <a:spcPct val="0"/>
              </a:spcBef>
              <a:buClr>
                <a:srgbClr val="47B1E5"/>
              </a:buClr>
              <a:buSzPct val="130000"/>
              <a:buFont typeface="Arial" panose="020B0604020202020204" pitchFamily="34" charset="0"/>
              <a:buChar char="•"/>
            </a:pPr>
            <a:r>
              <a:rPr lang="en-GB" altLang="en-US" dirty="0"/>
              <a:t>Remember, some people </a:t>
            </a:r>
            <a:r>
              <a:rPr lang="en-US" dirty="0"/>
              <a:t>might</a:t>
            </a:r>
            <a:r>
              <a:rPr lang="en-GB" altLang="en-US" dirty="0"/>
              <a:t> pretend to be children to talk to you. </a:t>
            </a:r>
            <a:r>
              <a:rPr lang="en-GB" altLang="en-US" b="1" dirty="0"/>
              <a:t>Never</a:t>
            </a:r>
            <a:r>
              <a:rPr lang="en-GB" altLang="en-US" dirty="0"/>
              <a:t> give out your name or address! We don’t really know who we are talking to when we chat through the Internet. </a:t>
            </a:r>
          </a:p>
          <a:p>
            <a:pPr marL="285750" indent="-285750">
              <a:spcBef>
                <a:spcPct val="0"/>
              </a:spcBef>
              <a:buClr>
                <a:srgbClr val="47B1E5"/>
              </a:buClr>
              <a:buSzPct val="130000"/>
              <a:buFont typeface="Arial" panose="020B0604020202020204" pitchFamily="34" charset="0"/>
              <a:buChar char="•"/>
            </a:pPr>
            <a:endParaRPr lang="en-GB" dirty="0"/>
          </a:p>
          <a:p>
            <a:pPr marL="285750" indent="-285750">
              <a:spcBef>
                <a:spcPct val="0"/>
              </a:spcBef>
              <a:buClr>
                <a:srgbClr val="47B1E5"/>
              </a:buClr>
              <a:buSzPct val="130000"/>
              <a:buFont typeface="Arial" panose="020B0604020202020204" pitchFamily="34" charset="0"/>
              <a:buChar char="•"/>
            </a:pPr>
            <a:r>
              <a:rPr lang="en-US" dirty="0"/>
              <a:t>Never arrange to meet an online friend. If someone online asks you to meet them, tell an adult you trust right away.</a:t>
            </a:r>
          </a:p>
        </p:txBody>
      </p:sp>
      <p:sp>
        <p:nvSpPr>
          <p:cNvPr id="7" name="Rectangle: Rounded Corners 6">
            <a:extLst>
              <a:ext uri="{FF2B5EF4-FFF2-40B4-BE49-F238E27FC236}">
                <a16:creationId xmlns:a16="http://schemas.microsoft.com/office/drawing/2014/main" id="{BF4183EC-337E-4C57-8F62-37E72E6E5EA1}"/>
              </a:ext>
            </a:extLst>
          </p:cNvPr>
          <p:cNvSpPr/>
          <p:nvPr/>
        </p:nvSpPr>
        <p:spPr>
          <a:xfrm>
            <a:off x="766283" y="5194513"/>
            <a:ext cx="4862163" cy="854246"/>
          </a:xfrm>
          <a:prstGeom prst="roundRect">
            <a:avLst/>
          </a:prstGeom>
          <a:solidFill>
            <a:srgbClr val="B0DEFA"/>
          </a:solidFill>
          <a:ln>
            <a:noFill/>
          </a:ln>
          <a:effectLst>
            <a:outerShdw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defRPr/>
            </a:pPr>
            <a:r>
              <a:rPr lang="en-GB" dirty="0">
                <a:solidFill>
                  <a:schemeClr val="tx1"/>
                </a:solidFill>
                <a:latin typeface="Twinkl" pitchFamily="50" charset="0"/>
              </a:rPr>
              <a:t>Remember if you aren’t sure about </a:t>
            </a:r>
            <a:r>
              <a:rPr lang="en-GB" b="1" dirty="0">
                <a:solidFill>
                  <a:schemeClr val="tx1"/>
                </a:solidFill>
                <a:latin typeface="Twinkl" pitchFamily="50" charset="0"/>
              </a:rPr>
              <a:t>anything</a:t>
            </a:r>
            <a:r>
              <a:rPr lang="en-GB" dirty="0">
                <a:solidFill>
                  <a:schemeClr val="tx1"/>
                </a:solidFill>
                <a:latin typeface="Twinkl" pitchFamily="50" charset="0"/>
              </a:rPr>
              <a:t>, always ask a </a:t>
            </a:r>
            <a:r>
              <a:rPr lang="en-US" dirty="0">
                <a:solidFill>
                  <a:schemeClr val="tx1"/>
                </a:solidFill>
              </a:rPr>
              <a:t>trusted </a:t>
            </a:r>
            <a:r>
              <a:rPr lang="en-US" b="1" dirty="0">
                <a:solidFill>
                  <a:schemeClr val="tx1"/>
                </a:solidFill>
              </a:rPr>
              <a:t>adult</a:t>
            </a:r>
            <a:r>
              <a:rPr lang="en-GB" dirty="0">
                <a:solidFill>
                  <a:schemeClr val="tx1"/>
                </a:solidFill>
                <a:latin typeface="Twinkl" pitchFamily="50" charset="0"/>
              </a:rPr>
              <a:t>.</a:t>
            </a:r>
            <a:endParaRPr lang="en-GB" dirty="0">
              <a:solidFill>
                <a:schemeClr val="tx1"/>
              </a:solidFill>
            </a:endParaRPr>
          </a:p>
        </p:txBody>
      </p:sp>
      <p:pic>
        <p:nvPicPr>
          <p:cNvPr id="4" name="Picture 3">
            <a:extLst>
              <a:ext uri="{FF2B5EF4-FFF2-40B4-BE49-F238E27FC236}">
                <a16:creationId xmlns:a16="http://schemas.microsoft.com/office/drawing/2014/main" id="{91E4307E-C9D5-4BED-BC2C-E0F802C7A2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294"/>
          <a:stretch/>
        </p:blipFill>
        <p:spPr>
          <a:xfrm>
            <a:off x="5789257" y="4385272"/>
            <a:ext cx="2588460" cy="2472728"/>
          </a:xfrm>
          <a:prstGeom prst="rect">
            <a:avLst/>
          </a:prstGeom>
        </p:spPr>
      </p:pic>
      <p:sp>
        <p:nvSpPr>
          <p:cNvPr id="3" name="Rectangle 2">
            <a:extLst>
              <a:ext uri="{FF2B5EF4-FFF2-40B4-BE49-F238E27FC236}">
                <a16:creationId xmlns:a16="http://schemas.microsoft.com/office/drawing/2014/main" id="{B4369368-5652-1131-2640-661DB7868C2D}"/>
              </a:ext>
            </a:extLst>
          </p:cNvPr>
          <p:cNvSpPr/>
          <p:nvPr/>
        </p:nvSpPr>
        <p:spPr>
          <a:xfrm>
            <a:off x="-308345" y="279093"/>
            <a:ext cx="9664995" cy="994307"/>
          </a:xfrm>
          <a:prstGeom prst="rect">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5" name="Title 1">
            <a:extLst>
              <a:ext uri="{FF2B5EF4-FFF2-40B4-BE49-F238E27FC236}">
                <a16:creationId xmlns:a16="http://schemas.microsoft.com/office/drawing/2014/main" id="{10F52BC3-CD76-EFB5-E3B7-A30567C1395D}"/>
              </a:ext>
            </a:extLst>
          </p:cNvPr>
          <p:cNvSpPr txBox="1">
            <a:spLocks/>
          </p:cNvSpPr>
          <p:nvPr/>
        </p:nvSpPr>
        <p:spPr>
          <a:xfrm>
            <a:off x="750885" y="563311"/>
            <a:ext cx="7853365" cy="441152"/>
          </a:xfrm>
          <a:prstGeom prst="roundRect">
            <a:avLst>
              <a:gd name="adj" fmla="val 9641"/>
            </a:avLst>
          </a:prstGeom>
          <a:noFill/>
          <a:ln w="25400">
            <a:noFill/>
          </a:ln>
          <a:effectLst>
            <a:outerShdw dist="25400" algn="l" rotWithShape="0">
              <a:schemeClr val="bg1"/>
            </a:outerShdw>
          </a:effectLst>
        </p:spPr>
        <p:txBody>
          <a:bodyPr vert="horz" lIns="252000" tIns="252000" rIns="252000" bIns="252000" rtlCol="0" anchor="ctr" anchorCtr="1">
            <a:noAutofit/>
          </a:bodyPr>
          <a:lstStyle>
            <a:lvl1pPr algn="ctr"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solidFill>
                  <a:schemeClr val="tx1"/>
                </a:solidFill>
                <a:latin typeface="+mn-lt"/>
              </a:rPr>
              <a:t>How To Stay Safe</a:t>
            </a:r>
            <a:endParaRPr lang="en-US" sz="3600" dirty="0">
              <a:solidFill>
                <a:schemeClr val="tx1"/>
              </a:solidFill>
              <a:latin typeface="+mn-lt"/>
            </a:endParaRPr>
          </a:p>
        </p:txBody>
      </p:sp>
      <p:sp>
        <p:nvSpPr>
          <p:cNvPr id="8" name="TextBox 7"/>
          <p:cNvSpPr txBox="1"/>
          <p:nvPr/>
        </p:nvSpPr>
        <p:spPr>
          <a:xfrm>
            <a:off x="879364" y="6398831"/>
            <a:ext cx="814647" cy="369332"/>
          </a:xfrm>
          <a:prstGeom prst="rect">
            <a:avLst/>
          </a:prstGeom>
          <a:noFill/>
        </p:spPr>
        <p:txBody>
          <a:bodyPr wrap="none" rtlCol="0">
            <a:spAutoFit/>
          </a:bodyPr>
          <a:lstStyle/>
          <a:p>
            <a:r>
              <a:rPr lang="en-US" dirty="0"/>
              <a:t>James</a:t>
            </a:r>
            <a:endParaRPr lang="en-GB" dirty="0"/>
          </a:p>
        </p:txBody>
      </p:sp>
    </p:spTree>
    <p:extLst>
      <p:ext uri="{BB962C8B-B14F-4D97-AF65-F5344CB8AC3E}">
        <p14:creationId xmlns:p14="http://schemas.microsoft.com/office/powerpoint/2010/main" val="294005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0885" y="3429000"/>
            <a:ext cx="6011422" cy="1326105"/>
          </a:xfrm>
          <a:prstGeom prst="rect">
            <a:avLst/>
          </a:prstGeom>
          <a:noFill/>
          <a:ln w="28575">
            <a:solidFill>
              <a:srgbClr val="FFE863"/>
            </a:solidFill>
          </a:ln>
        </p:spPr>
        <p:txBody>
          <a:bodyPr wrap="square" lIns="108000" tIns="108000" rIns="108000" bIns="108000" rtlCol="0">
            <a:spAutoFit/>
          </a:bodyPr>
          <a:lstStyle/>
          <a:p>
            <a:pPr>
              <a:spcBef>
                <a:spcPct val="0"/>
              </a:spcBef>
            </a:pPr>
            <a:r>
              <a:rPr lang="en-GB" altLang="en-US" dirty="0"/>
              <a:t>Bullying is when a person tries to hurt </a:t>
            </a:r>
            <a:r>
              <a:rPr lang="en-US" dirty="0"/>
              <a:t>someone on purpose</a:t>
            </a:r>
            <a:r>
              <a:rPr lang="en-GB" altLang="en-US" dirty="0"/>
              <a:t>, either in what they say or what they do. </a:t>
            </a:r>
            <a:br>
              <a:rPr lang="en-GB" altLang="en-US" dirty="0"/>
            </a:br>
            <a:r>
              <a:rPr lang="en-GB" altLang="en-US" dirty="0"/>
              <a:t>This doesn’t happen once, it keeps happening again and again.</a:t>
            </a:r>
          </a:p>
        </p:txBody>
      </p:sp>
      <p:sp>
        <p:nvSpPr>
          <p:cNvPr id="8" name="Rectangle: Rounded Corners 7">
            <a:extLst>
              <a:ext uri="{FF2B5EF4-FFF2-40B4-BE49-F238E27FC236}">
                <a16:creationId xmlns:a16="http://schemas.microsoft.com/office/drawing/2014/main" id="{CDA2F6C7-F028-4B94-89CB-D430DF67FA98}"/>
              </a:ext>
            </a:extLst>
          </p:cNvPr>
          <p:cNvSpPr/>
          <p:nvPr/>
        </p:nvSpPr>
        <p:spPr>
          <a:xfrm>
            <a:off x="750884" y="5046823"/>
            <a:ext cx="4479080" cy="1029351"/>
          </a:xfrm>
          <a:prstGeom prst="roundRect">
            <a:avLst>
              <a:gd name="adj" fmla="val 20874"/>
            </a:avLst>
          </a:prstGeom>
          <a:solidFill>
            <a:srgbClr val="86DAFF"/>
          </a:solidFill>
          <a:ln>
            <a:noFill/>
          </a:ln>
          <a:effectLst>
            <a:outerShdw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defRPr/>
            </a:pPr>
            <a:r>
              <a:rPr lang="en-GB" dirty="0">
                <a:solidFill>
                  <a:schemeClr val="tx1"/>
                </a:solidFill>
              </a:rPr>
              <a:t>Some people use the Internet to bully others. This is called </a:t>
            </a:r>
            <a:r>
              <a:rPr lang="en-US" dirty="0">
                <a:solidFill>
                  <a:schemeClr val="tx1"/>
                </a:solidFill>
              </a:rPr>
              <a:t>online bullying</a:t>
            </a:r>
            <a:r>
              <a:rPr lang="en-GB" dirty="0">
                <a:solidFill>
                  <a:schemeClr val="tx1"/>
                </a:solidFill>
              </a:rPr>
              <a:t>. </a:t>
            </a:r>
          </a:p>
        </p:txBody>
      </p:sp>
      <p:sp>
        <p:nvSpPr>
          <p:cNvPr id="3" name="Rectangle 2">
            <a:extLst>
              <a:ext uri="{FF2B5EF4-FFF2-40B4-BE49-F238E27FC236}">
                <a16:creationId xmlns:a16="http://schemas.microsoft.com/office/drawing/2014/main" id="{9290BEA5-68BB-1B4E-2CE9-44D721940ABE}"/>
              </a:ext>
            </a:extLst>
          </p:cNvPr>
          <p:cNvSpPr/>
          <p:nvPr/>
        </p:nvSpPr>
        <p:spPr>
          <a:xfrm>
            <a:off x="-308345" y="279093"/>
            <a:ext cx="9664995" cy="994307"/>
          </a:xfrm>
          <a:prstGeom prst="rect">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4" name="Title 1">
            <a:extLst>
              <a:ext uri="{FF2B5EF4-FFF2-40B4-BE49-F238E27FC236}">
                <a16:creationId xmlns:a16="http://schemas.microsoft.com/office/drawing/2014/main" id="{A04AF4AD-6569-F1D0-8E2F-605F05EA6690}"/>
              </a:ext>
            </a:extLst>
          </p:cNvPr>
          <p:cNvSpPr txBox="1">
            <a:spLocks/>
          </p:cNvSpPr>
          <p:nvPr/>
        </p:nvSpPr>
        <p:spPr>
          <a:xfrm>
            <a:off x="750885" y="563311"/>
            <a:ext cx="7853365" cy="441152"/>
          </a:xfrm>
          <a:prstGeom prst="roundRect">
            <a:avLst>
              <a:gd name="adj" fmla="val 9641"/>
            </a:avLst>
          </a:prstGeom>
          <a:noFill/>
          <a:ln w="25400">
            <a:noFill/>
          </a:ln>
          <a:effectLst>
            <a:outerShdw dist="25400" algn="l" rotWithShape="0">
              <a:schemeClr val="bg1"/>
            </a:outerShdw>
          </a:effectLst>
        </p:spPr>
        <p:txBody>
          <a:bodyPr vert="horz" lIns="252000" tIns="252000" rIns="252000" bIns="252000" rtlCol="0" anchor="ctr" anchorCtr="1">
            <a:noAutofit/>
          </a:bodyPr>
          <a:lstStyle>
            <a:lvl1pPr algn="ctr"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solidFill>
                  <a:schemeClr val="tx1"/>
                </a:solidFill>
                <a:latin typeface="+mn-lt"/>
              </a:rPr>
              <a:t>Bullying</a:t>
            </a:r>
            <a:endParaRPr lang="en-US" sz="3600" dirty="0">
              <a:solidFill>
                <a:schemeClr val="tx1"/>
              </a:solidFill>
              <a:latin typeface="+mn-lt"/>
            </a:endParaRPr>
          </a:p>
        </p:txBody>
      </p:sp>
      <p:grpSp>
        <p:nvGrpSpPr>
          <p:cNvPr id="14" name="Group 13">
            <a:extLst>
              <a:ext uri="{FF2B5EF4-FFF2-40B4-BE49-F238E27FC236}">
                <a16:creationId xmlns:a16="http://schemas.microsoft.com/office/drawing/2014/main" id="{BC3AE45F-7E6D-C87E-6733-8686FA4857ED}"/>
              </a:ext>
            </a:extLst>
          </p:cNvPr>
          <p:cNvGrpSpPr/>
          <p:nvPr/>
        </p:nvGrpSpPr>
        <p:grpSpPr>
          <a:xfrm>
            <a:off x="761518" y="1721200"/>
            <a:ext cx="4468446" cy="1260000"/>
            <a:chOff x="1096103" y="1465960"/>
            <a:chExt cx="4468446" cy="1260000"/>
          </a:xfrm>
        </p:grpSpPr>
        <p:sp>
          <p:nvSpPr>
            <p:cNvPr id="15" name="Rectangle: Rounded Corners 2">
              <a:extLst>
                <a:ext uri="{FF2B5EF4-FFF2-40B4-BE49-F238E27FC236}">
                  <a16:creationId xmlns:a16="http://schemas.microsoft.com/office/drawing/2014/main" id="{E81D01CD-D7CE-2F0D-88E3-2173F2EC0C39}"/>
                </a:ext>
              </a:extLst>
            </p:cNvPr>
            <p:cNvSpPr/>
            <p:nvPr/>
          </p:nvSpPr>
          <p:spPr>
            <a:xfrm>
              <a:off x="1987058" y="1765343"/>
              <a:ext cx="3577491" cy="568631"/>
            </a:xfrm>
            <a:prstGeom prst="roundRect">
              <a:avLst/>
            </a:prstGeom>
            <a:solidFill>
              <a:schemeClr val="bg1"/>
            </a:solidFill>
            <a:ln w="381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rPr>
                <a:t>What is bullying?</a:t>
              </a:r>
              <a:endParaRPr lang="en-GB" dirty="0">
                <a:solidFill>
                  <a:schemeClr val="tx1"/>
                </a:solidFill>
              </a:endParaRPr>
            </a:p>
          </p:txBody>
        </p:sp>
        <p:sp>
          <p:nvSpPr>
            <p:cNvPr id="16" name="Oval 15">
              <a:extLst>
                <a:ext uri="{FF2B5EF4-FFF2-40B4-BE49-F238E27FC236}">
                  <a16:creationId xmlns:a16="http://schemas.microsoft.com/office/drawing/2014/main" id="{822EE439-8277-FF66-55EC-F93BABA22B8B}"/>
                </a:ext>
              </a:extLst>
            </p:cNvPr>
            <p:cNvSpPr/>
            <p:nvPr/>
          </p:nvSpPr>
          <p:spPr>
            <a:xfrm>
              <a:off x="1096103" y="1465960"/>
              <a:ext cx="1260000" cy="1260000"/>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tx1"/>
                  </a:solidFill>
                </a:rPr>
                <a:t>Talk About It</a:t>
              </a:r>
            </a:p>
          </p:txBody>
        </p:sp>
      </p:grpSp>
      <p:pic>
        <p:nvPicPr>
          <p:cNvPr id="10" name="Picture 9">
            <a:extLst>
              <a:ext uri="{FF2B5EF4-FFF2-40B4-BE49-F238E27FC236}">
                <a16:creationId xmlns:a16="http://schemas.microsoft.com/office/drawing/2014/main" id="{AFCB03ED-98BA-4167-840C-558D3294B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919" y="805974"/>
            <a:ext cx="2272196" cy="5499348"/>
          </a:xfrm>
          <a:prstGeom prst="rect">
            <a:avLst/>
          </a:prstGeom>
        </p:spPr>
      </p:pic>
      <p:sp>
        <p:nvSpPr>
          <p:cNvPr id="11" name="TextBox 10"/>
          <p:cNvSpPr txBox="1"/>
          <p:nvPr/>
        </p:nvSpPr>
        <p:spPr>
          <a:xfrm>
            <a:off x="879364" y="6398831"/>
            <a:ext cx="750526" cy="369332"/>
          </a:xfrm>
          <a:prstGeom prst="rect">
            <a:avLst/>
          </a:prstGeom>
          <a:noFill/>
        </p:spPr>
        <p:txBody>
          <a:bodyPr wrap="none" rtlCol="0">
            <a:spAutoFit/>
          </a:bodyPr>
          <a:lstStyle/>
          <a:p>
            <a:r>
              <a:rPr lang="en-US" dirty="0"/>
              <a:t>Greta</a:t>
            </a:r>
            <a:endParaRPr lang="en-GB" dirty="0"/>
          </a:p>
        </p:txBody>
      </p:sp>
    </p:spTree>
    <p:extLst>
      <p:ext uri="{BB962C8B-B14F-4D97-AF65-F5344CB8AC3E}">
        <p14:creationId xmlns:p14="http://schemas.microsoft.com/office/powerpoint/2010/main" val="340830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5657" y="2497151"/>
            <a:ext cx="6751562" cy="2249435"/>
          </a:xfrm>
          <a:prstGeom prst="rect">
            <a:avLst/>
          </a:prstGeom>
          <a:noFill/>
          <a:ln w="28575">
            <a:solidFill>
              <a:srgbClr val="FFE863"/>
            </a:solidFill>
          </a:ln>
        </p:spPr>
        <p:txBody>
          <a:bodyPr wrap="square" lIns="108000" tIns="108000" rIns="108000" bIns="108000" rtlCol="0">
            <a:spAutoFit/>
          </a:bodyPr>
          <a:lstStyle/>
          <a:p>
            <a:pPr marL="93662">
              <a:lnSpc>
                <a:spcPct val="150000"/>
              </a:lnSpc>
              <a:defRPr/>
            </a:pPr>
            <a:r>
              <a:rPr lang="en-US" dirty="0"/>
              <a:t>Online bullies</a:t>
            </a:r>
            <a:r>
              <a:rPr lang="en-GB" dirty="0"/>
              <a:t> may:</a:t>
            </a:r>
          </a:p>
          <a:p>
            <a:pPr marL="379412" indent="-285750">
              <a:lnSpc>
                <a:spcPct val="150000"/>
              </a:lnSpc>
              <a:buClr>
                <a:srgbClr val="47B1E5"/>
              </a:buClr>
              <a:buSzPct val="130000"/>
              <a:buFont typeface="Arial" panose="020B0604020202020204" pitchFamily="34" charset="0"/>
              <a:buChar char="•"/>
              <a:defRPr/>
            </a:pPr>
            <a:r>
              <a:rPr lang="en-GB" dirty="0"/>
              <a:t>send nasty text messages or emails,</a:t>
            </a:r>
          </a:p>
          <a:p>
            <a:pPr marL="379412" indent="-285750">
              <a:lnSpc>
                <a:spcPct val="150000"/>
              </a:lnSpc>
              <a:buClr>
                <a:srgbClr val="47B1E5"/>
              </a:buClr>
              <a:buSzPct val="130000"/>
              <a:buFont typeface="Arial" panose="020B0604020202020204" pitchFamily="34" charset="0"/>
              <a:buChar char="•"/>
              <a:defRPr/>
            </a:pPr>
            <a:r>
              <a:rPr lang="en-GB" dirty="0"/>
              <a:t>say unkind things about people on social networking sites,</a:t>
            </a:r>
          </a:p>
          <a:p>
            <a:pPr marL="379412" indent="-285750">
              <a:lnSpc>
                <a:spcPct val="150000"/>
              </a:lnSpc>
              <a:buClr>
                <a:srgbClr val="47B1E5"/>
              </a:buClr>
              <a:buSzPct val="130000"/>
              <a:buFont typeface="Arial" panose="020B0604020202020204" pitchFamily="34" charset="0"/>
              <a:buChar char="•"/>
              <a:defRPr/>
            </a:pPr>
            <a:r>
              <a:rPr lang="en-GB" dirty="0"/>
              <a:t>try to get others to say unkind and nasty things too,</a:t>
            </a:r>
          </a:p>
          <a:p>
            <a:pPr marL="379412" indent="-285750">
              <a:lnSpc>
                <a:spcPct val="150000"/>
              </a:lnSpc>
              <a:buClr>
                <a:srgbClr val="47B1E5"/>
              </a:buClr>
              <a:buSzPct val="130000"/>
              <a:buFont typeface="Arial" panose="020B0604020202020204" pitchFamily="34" charset="0"/>
              <a:buChar char="•"/>
              <a:defRPr/>
            </a:pPr>
            <a:r>
              <a:rPr lang="en-GB" dirty="0"/>
              <a:t>send unkind photographs to lots of people.</a:t>
            </a:r>
          </a:p>
        </p:txBody>
      </p:sp>
      <p:sp>
        <p:nvSpPr>
          <p:cNvPr id="3" name="Rectangle 2">
            <a:extLst>
              <a:ext uri="{FF2B5EF4-FFF2-40B4-BE49-F238E27FC236}">
                <a16:creationId xmlns:a16="http://schemas.microsoft.com/office/drawing/2014/main" id="{A6B411C9-27F7-00B5-9C34-EB932891C896}"/>
              </a:ext>
            </a:extLst>
          </p:cNvPr>
          <p:cNvSpPr/>
          <p:nvPr/>
        </p:nvSpPr>
        <p:spPr>
          <a:xfrm>
            <a:off x="-308345" y="279093"/>
            <a:ext cx="9664995" cy="994307"/>
          </a:xfrm>
          <a:prstGeom prst="rect">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4" name="Title 1">
            <a:extLst>
              <a:ext uri="{FF2B5EF4-FFF2-40B4-BE49-F238E27FC236}">
                <a16:creationId xmlns:a16="http://schemas.microsoft.com/office/drawing/2014/main" id="{575095CB-09A3-BB99-5D9E-9BB7646224E2}"/>
              </a:ext>
            </a:extLst>
          </p:cNvPr>
          <p:cNvSpPr txBox="1">
            <a:spLocks/>
          </p:cNvSpPr>
          <p:nvPr/>
        </p:nvSpPr>
        <p:spPr>
          <a:xfrm>
            <a:off x="750885" y="563311"/>
            <a:ext cx="7853365" cy="441152"/>
          </a:xfrm>
          <a:prstGeom prst="roundRect">
            <a:avLst>
              <a:gd name="adj" fmla="val 9641"/>
            </a:avLst>
          </a:prstGeom>
          <a:noFill/>
          <a:ln w="25400">
            <a:noFill/>
          </a:ln>
          <a:effectLst>
            <a:outerShdw dist="25400" algn="l" rotWithShape="0">
              <a:schemeClr val="bg1"/>
            </a:outerShdw>
          </a:effectLst>
        </p:spPr>
        <p:txBody>
          <a:bodyPr vert="horz" lIns="252000" tIns="252000" rIns="252000" bIns="252000" rtlCol="0" anchor="ctr" anchorCtr="1">
            <a:noAutofit/>
          </a:bodyPr>
          <a:lstStyle>
            <a:lvl1pPr algn="ctr"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solidFill>
                  <a:schemeClr val="tx1"/>
                </a:solidFill>
                <a:latin typeface="+mn-lt"/>
              </a:rPr>
              <a:t>Online Bullying</a:t>
            </a:r>
            <a:endParaRPr lang="en-US" sz="3600" dirty="0">
              <a:solidFill>
                <a:schemeClr val="tx1"/>
              </a:solidFill>
              <a:latin typeface="+mn-lt"/>
            </a:endParaRPr>
          </a:p>
        </p:txBody>
      </p:sp>
      <p:pic>
        <p:nvPicPr>
          <p:cNvPr id="6" name="Picture 5">
            <a:extLst>
              <a:ext uri="{FF2B5EF4-FFF2-40B4-BE49-F238E27FC236}">
                <a16:creationId xmlns:a16="http://schemas.microsoft.com/office/drawing/2014/main" id="{AC43841A-B512-4A8E-B7DA-606EEDA71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8342" y="1004463"/>
            <a:ext cx="1645943" cy="5304262"/>
          </a:xfrm>
          <a:prstGeom prst="rect">
            <a:avLst/>
          </a:prstGeom>
        </p:spPr>
      </p:pic>
      <p:sp>
        <p:nvSpPr>
          <p:cNvPr id="9" name="Rectangle: Rounded Corners 7">
            <a:extLst>
              <a:ext uri="{FF2B5EF4-FFF2-40B4-BE49-F238E27FC236}">
                <a16:creationId xmlns:a16="http://schemas.microsoft.com/office/drawing/2014/main" id="{DCFE7333-6B84-ECB7-6290-B7A5978034C6}"/>
              </a:ext>
            </a:extLst>
          </p:cNvPr>
          <p:cNvSpPr/>
          <p:nvPr/>
        </p:nvSpPr>
        <p:spPr>
          <a:xfrm>
            <a:off x="750884" y="5046823"/>
            <a:ext cx="4479080" cy="1029351"/>
          </a:xfrm>
          <a:prstGeom prst="roundRect">
            <a:avLst>
              <a:gd name="adj" fmla="val 20874"/>
            </a:avLst>
          </a:prstGeom>
          <a:solidFill>
            <a:srgbClr val="86DAFF"/>
          </a:solidFill>
          <a:ln>
            <a:noFill/>
          </a:ln>
          <a:effectLst>
            <a:outerShdw dist="76200" dir="2700000" algn="tl" rotWithShape="0">
              <a:srgbClr val="47B1E5"/>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93662">
              <a:defRPr/>
            </a:pPr>
            <a:r>
              <a:rPr lang="en-US" dirty="0">
                <a:solidFill>
                  <a:schemeClr val="tx1"/>
                </a:solidFill>
              </a:rPr>
              <a:t>Online bullying</a:t>
            </a:r>
            <a:r>
              <a:rPr lang="en-GB" dirty="0">
                <a:solidFill>
                  <a:schemeClr val="tx1"/>
                </a:solidFill>
              </a:rPr>
              <a:t> hurts people just the same as any other bullying.</a:t>
            </a:r>
          </a:p>
        </p:txBody>
      </p:sp>
      <p:sp>
        <p:nvSpPr>
          <p:cNvPr id="7" name="TextBox 6"/>
          <p:cNvSpPr txBox="1"/>
          <p:nvPr/>
        </p:nvSpPr>
        <p:spPr>
          <a:xfrm>
            <a:off x="879364" y="6398831"/>
            <a:ext cx="1027845" cy="369332"/>
          </a:xfrm>
          <a:prstGeom prst="rect">
            <a:avLst/>
          </a:prstGeom>
          <a:noFill/>
        </p:spPr>
        <p:txBody>
          <a:bodyPr wrap="none" rtlCol="0">
            <a:spAutoFit/>
          </a:bodyPr>
          <a:lstStyle/>
          <a:p>
            <a:r>
              <a:rPr lang="en-US" dirty="0"/>
              <a:t>Florence</a:t>
            </a:r>
            <a:endParaRPr lang="en-GB" dirty="0"/>
          </a:p>
        </p:txBody>
      </p:sp>
    </p:spTree>
    <p:extLst>
      <p:ext uri="{BB962C8B-B14F-4D97-AF65-F5344CB8AC3E}">
        <p14:creationId xmlns:p14="http://schemas.microsoft.com/office/powerpoint/2010/main" val="4953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6221</TotalTime>
  <Words>937</Words>
  <Application>Microsoft Office PowerPoint</Application>
  <PresentationFormat>On-screen Show (4:3)</PresentationFormat>
  <Paragraphs>91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Sassoon Primary</vt:lpstr>
      <vt:lpstr>Sassoon Infant Rg</vt:lpstr>
      <vt:lpstr>Twinkl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A.Dodds</cp:lastModifiedBy>
  <cp:revision>190</cp:revision>
  <cp:lastPrinted>2023-11-14T12:53:19Z</cp:lastPrinted>
  <dcterms:created xsi:type="dcterms:W3CDTF">2014-10-01T16:09:27Z</dcterms:created>
  <dcterms:modified xsi:type="dcterms:W3CDTF">2023-11-16T15:49:17Z</dcterms:modified>
</cp:coreProperties>
</file>